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Nunito"/>
      <p:regular r:id="rId55"/>
      <p:bold r:id="rId56"/>
      <p:italic r:id="rId57"/>
      <p:boldItalic r:id="rId58"/>
    </p:embeddedFont>
    <p:embeddedFont>
      <p:font typeface="Playfair Display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layfairDisplay-boldItalic.fntdata"/><Relationship Id="rId61" Type="http://schemas.openxmlformats.org/officeDocument/2006/relationships/font" Target="fonts/PlayfairDisplay-italic.fntdata"/><Relationship Id="rId20" Type="http://schemas.openxmlformats.org/officeDocument/2006/relationships/slide" Target="slides/slide15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layfairDisplay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Nunito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Nunito-italic.fntdata"/><Relationship Id="rId12" Type="http://schemas.openxmlformats.org/officeDocument/2006/relationships/slide" Target="slides/slide7.xml"/><Relationship Id="rId56" Type="http://schemas.openxmlformats.org/officeDocument/2006/relationships/font" Target="fonts/Nunito-bold.fntdata"/><Relationship Id="rId15" Type="http://schemas.openxmlformats.org/officeDocument/2006/relationships/slide" Target="slides/slide10.xml"/><Relationship Id="rId59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58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2475c841a_3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2475c841a_3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2475c841a_3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b2475c841a_3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2d18f877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b2d18f877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2d18f877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b2d18f877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b2e63a7c2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b2e63a7c2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b2e63a7c24_2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b2e63a7c24_2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b2e63a7c24_1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b2e63a7c24_1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2475c841a_3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b2475c841a_3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2475c841a_3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b2475c841a_3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b2d18f877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b2d18f877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2475c841a_3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2475c841a_3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b2d18f877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b2d18f877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2e63a7c2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b2e63a7c2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b2e63a7c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b2e63a7c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b2e63a7c24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b2e63a7c24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b2e63a7c24_1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b2e63a7c24_1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b2475c841a_3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b2475c841a_3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b2475c841a_3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b2475c841a_3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b2e63a7c24_2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b2e63a7c24_2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b2e63a7c24_2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b2e63a7c24_2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b2475c841a_3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b2475c841a_3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Kağan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2475c841a_3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2475c841a_3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b2e63a7c24_1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b2e63a7c24_1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b2475c841a_3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b2475c841a_3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b2e63a7c24_2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b2e63a7c24_2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b2d18f877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b2d18f87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b2e63a7c24_1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b2e63a7c24_1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b2e63a7c24_1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b2e63a7c24_1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b2e63a7c24_2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b2e63a7c24_2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b2d18f877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b2d18f877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b2e63a7c24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b2e63a7c24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2e63a7c24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b2e63a7c24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2e63a7c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2e63a7c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b2e63a7c24_1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b2e63a7c24_1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b2e63a7c24_1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b2e63a7c24_1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b2e63a7c24_1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b2e63a7c24_1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b2475c841a_3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b2475c841a_3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b2475c841a_3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b2475c841a_3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2475c841a_3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b2475c841a_3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2e63a7c24_1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2e63a7c24_1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2e63a7c24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2e63a7c24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2475c841a_3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2475c841a_3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2475c841a_3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2475c841a_3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2d18f877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2d18f87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6.jp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Relationship Id="rId5" Type="http://schemas.openxmlformats.org/officeDocument/2006/relationships/image" Target="../media/image5.png"/><Relationship Id="rId6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Relationship Id="rId6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0" y="0"/>
            <a:ext cx="9144000" cy="11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3380"/>
              <a:t>Lords of Data Project</a:t>
            </a:r>
            <a:endParaRPr sz="33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3380"/>
              <a:t>Presentation: ClassicModels</a:t>
            </a:r>
            <a:endParaRPr sz="338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304400" y="4775700"/>
            <a:ext cx="6535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For the BLG317E Database Systems course</a:t>
            </a:r>
            <a:endParaRPr/>
          </a:p>
        </p:txBody>
      </p:sp>
      <p:pic>
        <p:nvPicPr>
          <p:cNvPr id="87" name="Google Shape;87;p13" title="Screenshot 2025-12-20 at 22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13" y="1128000"/>
            <a:ext cx="8150774" cy="35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ER-to-Relational Mapping</a:t>
            </a:r>
            <a:endParaRPr/>
          </a:p>
        </p:txBody>
      </p:sp>
      <p:pic>
        <p:nvPicPr>
          <p:cNvPr id="175" name="Google Shape;175;p22" title="Screenshot 2025-12-21 at 00.12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900" y="2606025"/>
            <a:ext cx="4517725" cy="22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118100" y="1213029"/>
            <a:ext cx="4048800" cy="3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The </a:t>
            </a:r>
            <a:r>
              <a:rPr b="1" lang="tr" sz="1300">
                <a:latin typeface="Roboto Mono"/>
                <a:ea typeface="Roboto Mono"/>
                <a:cs typeface="Roboto Mono"/>
                <a:sym typeface="Roboto Mono"/>
              </a:rPr>
              <a:t>payment</a:t>
            </a:r>
            <a:r>
              <a:rPr lang="tr" sz="1300"/>
              <a:t> entity and the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Makes</a:t>
            </a:r>
            <a:r>
              <a:rPr lang="tr" sz="1300"/>
              <a:t> one-to-many relationship were mapped to the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payments</a:t>
            </a:r>
            <a:r>
              <a:rPr lang="tr" sz="1300"/>
              <a:t> table.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The relationship itself is covered by the </a:t>
            </a:r>
            <a:r>
              <a:rPr lang="tr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customerNumber</a:t>
            </a:r>
            <a:r>
              <a:rPr lang="tr" sz="1300"/>
              <a:t> foreign key.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Referential integrity was enforced using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ON DELETE/UPDATE CASCADE</a:t>
            </a:r>
            <a:r>
              <a:rPr lang="tr" sz="13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Since </a:t>
            </a:r>
            <a:r>
              <a:rPr lang="tr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checkNumber</a:t>
            </a:r>
            <a:r>
              <a:rPr lang="tr" sz="1300"/>
              <a:t> is </a:t>
            </a:r>
            <a:r>
              <a:rPr b="1" lang="tr" sz="1300"/>
              <a:t>globally unique</a:t>
            </a:r>
            <a:r>
              <a:rPr lang="tr" sz="1300"/>
              <a:t>, we marked payments as a </a:t>
            </a:r>
            <a:r>
              <a:rPr b="1" lang="tr" sz="1300"/>
              <a:t>strong entity</a:t>
            </a:r>
            <a:r>
              <a:rPr lang="tr" sz="1300"/>
              <a:t>.</a:t>
            </a:r>
            <a:endParaRPr sz="1300"/>
          </a:p>
        </p:txBody>
      </p:sp>
      <p:pic>
        <p:nvPicPr>
          <p:cNvPr id="177" name="Google Shape;177;p22" title="Screenshot 2025-12-21 at 00.26.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900" y="1052075"/>
            <a:ext cx="4517724" cy="15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>
            <a:off x="6340400" y="1506588"/>
            <a:ext cx="1019700" cy="43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9" name="Google Shape;179;p22"/>
          <p:cNvCxnSpPr>
            <a:stCxn id="178" idx="4"/>
            <a:endCxn id="180" idx="0"/>
          </p:cNvCxnSpPr>
          <p:nvPr/>
        </p:nvCxnSpPr>
        <p:spPr>
          <a:xfrm rot="5400000">
            <a:off x="5883650" y="2785488"/>
            <a:ext cx="1813500" cy="1197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0" name="Google Shape;180;p22"/>
          <p:cNvSpPr/>
          <p:nvPr/>
        </p:nvSpPr>
        <p:spPr>
          <a:xfrm>
            <a:off x="5985200" y="3752175"/>
            <a:ext cx="1490400" cy="25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475" y="163775"/>
            <a:ext cx="3075125" cy="18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675" y="2231125"/>
            <a:ext cx="3243584" cy="23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ER-to-Relational Mapping</a:t>
            </a:r>
            <a:endParaRPr/>
          </a:p>
        </p:txBody>
      </p:sp>
      <p:cxnSp>
        <p:nvCxnSpPr>
          <p:cNvPr id="188" name="Google Shape;188;p23"/>
          <p:cNvCxnSpPr>
            <a:stCxn id="185" idx="2"/>
            <a:endCxn id="189" idx="0"/>
          </p:cNvCxnSpPr>
          <p:nvPr/>
        </p:nvCxnSpPr>
        <p:spPr>
          <a:xfrm flipH="1" rot="-5400000">
            <a:off x="6371137" y="2990375"/>
            <a:ext cx="1934400" cy="6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0" name="Google Shape;190;p23"/>
          <p:cNvSpPr/>
          <p:nvPr/>
        </p:nvSpPr>
        <p:spPr>
          <a:xfrm>
            <a:off x="6726413" y="1480475"/>
            <a:ext cx="1095600" cy="543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5898500" y="3957950"/>
            <a:ext cx="2879100" cy="66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41275" y="952825"/>
            <a:ext cx="56592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b="1" lang="t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tr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orders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is a</a:t>
            </a:r>
            <a:r>
              <a:rPr b="1" lang="tr">
                <a:latin typeface="Roboto"/>
                <a:ea typeface="Roboto"/>
                <a:cs typeface="Roboto"/>
                <a:sym typeface="Roboto"/>
              </a:rPr>
              <a:t> strong entity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that  represents the core purchase transaction in the system.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Places</a:t>
            </a:r>
            <a:r>
              <a:rPr b="1" lang="t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b="1" lang="tr">
                <a:latin typeface="Roboto"/>
                <a:ea typeface="Roboto"/>
                <a:cs typeface="Roboto"/>
                <a:sym typeface="Roboto"/>
              </a:rPr>
              <a:t> an one-to-many relationship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t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between</a:t>
            </a:r>
            <a:r>
              <a:rPr b="1" lang="t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orders</a:t>
            </a:r>
            <a:r>
              <a:rPr lang="tr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b="1" lang="t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customers</a:t>
            </a:r>
            <a:r>
              <a:rPr lang="tr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>
              <a:solidFill>
                <a:srgbClr val="188038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orderNumber</a:t>
            </a:r>
            <a:r>
              <a:rPr lang="tr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serves as the unique identifier derived from the ER model.Foreign Key constraints guarantee that no order exists without a valid customer.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Referential integrity was enforced using </a:t>
            </a:r>
            <a:r>
              <a:rPr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ON DELETE/UPDATE CASCADE.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Nullable attributes like </a:t>
            </a:r>
            <a:r>
              <a:rPr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shippedDate</a:t>
            </a:r>
            <a:r>
              <a:rPr lang="tr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comments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correctly model </a:t>
            </a:r>
            <a:r>
              <a:rPr b="1" lang="tr">
                <a:latin typeface="Roboto"/>
                <a:ea typeface="Roboto"/>
                <a:cs typeface="Roboto"/>
                <a:sym typeface="Roboto"/>
              </a:rPr>
              <a:t>optional information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that may not be known at order creation time.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325" y="146188"/>
            <a:ext cx="32146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775" y="1805850"/>
            <a:ext cx="3450001" cy="31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5475" y="2815150"/>
            <a:ext cx="2559475" cy="19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>
            <p:ph type="title"/>
          </p:nvPr>
        </p:nvSpPr>
        <p:spPr>
          <a:xfrm>
            <a:off x="311700" y="450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ER-to-Relational Mapping</a:t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5638775" y="4592275"/>
            <a:ext cx="3193500" cy="1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6855875" y="493175"/>
            <a:ext cx="981600" cy="565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02" name="Google Shape;202;p24"/>
          <p:cNvCxnSpPr>
            <a:stCxn id="201" idx="4"/>
            <a:endCxn id="200" idx="0"/>
          </p:cNvCxnSpPr>
          <p:nvPr/>
        </p:nvCxnSpPr>
        <p:spPr>
          <a:xfrm rot="5400000">
            <a:off x="5524325" y="2770025"/>
            <a:ext cx="3533700" cy="1110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3" name="Google Shape;203;p24"/>
          <p:cNvSpPr txBox="1"/>
          <p:nvPr/>
        </p:nvSpPr>
        <p:spPr>
          <a:xfrm>
            <a:off x="0" y="1058663"/>
            <a:ext cx="5870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offices</a:t>
            </a:r>
            <a:r>
              <a:rPr b="1" lang="tr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is an</a:t>
            </a:r>
            <a:r>
              <a:rPr b="1" lang="tr">
                <a:latin typeface="Roboto"/>
                <a:ea typeface="Roboto"/>
                <a:cs typeface="Roboto"/>
                <a:sym typeface="Roboto"/>
              </a:rPr>
              <a:t> independent entity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 that represents physical company locations.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officeCode</a:t>
            </a:r>
            <a:r>
              <a:rPr lang="tr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serves as the unique, stable identifier derived from the ER model.Requires no Foreign Keys, ensuring existence without external dependencies.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"/>
              <a:buChar char="●"/>
            </a:pPr>
            <a:r>
              <a:rPr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WorksAt </a:t>
            </a:r>
            <a:r>
              <a:rPr lang="tr"/>
              <a:t>implements the One-to-Many relationship by placing the </a:t>
            </a:r>
            <a:r>
              <a:rPr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officeCode</a:t>
            </a:r>
            <a:r>
              <a:rPr lang="tr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tr"/>
              <a:t>Foreign Key in the </a:t>
            </a:r>
            <a:r>
              <a:rPr lang="t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employees</a:t>
            </a:r>
            <a:r>
              <a:rPr lang="tr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tr"/>
              <a:t>table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 title="Ekran görüntüsü 2025-12-21 1555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725" y="887200"/>
            <a:ext cx="4233324" cy="17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/>
          <p:nvPr/>
        </p:nvSpPr>
        <p:spPr>
          <a:xfrm>
            <a:off x="4572000" y="1474125"/>
            <a:ext cx="844800" cy="31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6798800" y="1158525"/>
            <a:ext cx="887100" cy="31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1" name="Google Shape;211;p25" title="Ekran görüntüsü 2025-12-21 1630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725" y="2819025"/>
            <a:ext cx="4162201" cy="199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5"/>
          <p:cNvCxnSpPr>
            <a:stCxn id="209" idx="4"/>
            <a:endCxn id="213" idx="0"/>
          </p:cNvCxnSpPr>
          <p:nvPr/>
        </p:nvCxnSpPr>
        <p:spPr>
          <a:xfrm flipH="1" rot="-5400000">
            <a:off x="4243950" y="2540175"/>
            <a:ext cx="2203200" cy="702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4" name="Google Shape;214;p25"/>
          <p:cNvCxnSpPr>
            <a:stCxn id="210" idx="4"/>
            <a:endCxn id="215" idx="6"/>
          </p:cNvCxnSpPr>
          <p:nvPr/>
        </p:nvCxnSpPr>
        <p:spPr>
          <a:xfrm rot="5400000">
            <a:off x="5182550" y="2489625"/>
            <a:ext cx="3075300" cy="10443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272450" y="1098400"/>
            <a:ext cx="40488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30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30"/>
              <a:buChar char="●"/>
            </a:pPr>
            <a:r>
              <a:rPr lang="tr" sz="1330"/>
              <a:t>The </a:t>
            </a:r>
            <a:r>
              <a:rPr lang="tr" sz="1330">
                <a:latin typeface="Roboto Mono"/>
                <a:ea typeface="Roboto Mono"/>
                <a:cs typeface="Roboto Mono"/>
                <a:sym typeface="Roboto Mono"/>
              </a:rPr>
              <a:t>WorksAt</a:t>
            </a:r>
            <a:r>
              <a:rPr lang="tr" sz="1330"/>
              <a:t> one-to-many relationship were mapped to the offices table.</a:t>
            </a:r>
            <a:endParaRPr sz="1330"/>
          </a:p>
          <a:p>
            <a:pPr indent="-3130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30"/>
              <a:buChar char="●"/>
            </a:pPr>
            <a:r>
              <a:rPr lang="tr" sz="1330"/>
              <a:t>The relationship itself is covered by the </a:t>
            </a:r>
            <a:r>
              <a:rPr lang="tr" sz="133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officeCode</a:t>
            </a:r>
            <a:r>
              <a:rPr lang="tr" sz="133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" sz="1330"/>
              <a:t>foreign key.</a:t>
            </a:r>
            <a:endParaRPr sz="1330"/>
          </a:p>
          <a:p>
            <a:pPr indent="-3130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30"/>
              <a:buChar char="●"/>
            </a:pPr>
            <a:r>
              <a:rPr lang="tr" sz="1330"/>
              <a:t>Referential integrity was enforced using </a:t>
            </a:r>
            <a:r>
              <a:rPr lang="tr" sz="1330">
                <a:latin typeface="Roboto Mono"/>
                <a:ea typeface="Roboto Mono"/>
                <a:cs typeface="Roboto Mono"/>
                <a:sym typeface="Roboto Mono"/>
              </a:rPr>
              <a:t>ON DELETE SET NULL</a:t>
            </a:r>
            <a:r>
              <a:rPr lang="tr" sz="133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" sz="1330"/>
              <a:t>and</a:t>
            </a:r>
            <a:r>
              <a:rPr lang="tr" sz="133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" sz="1330">
                <a:latin typeface="Roboto Mono"/>
                <a:ea typeface="Roboto Mono"/>
                <a:cs typeface="Roboto Mono"/>
                <a:sym typeface="Roboto Mono"/>
              </a:rPr>
              <a:t>ON UPDATE CASCADE.</a:t>
            </a:r>
            <a:endParaRPr sz="1330">
              <a:latin typeface="Roboto Mono"/>
              <a:ea typeface="Roboto Mono"/>
              <a:cs typeface="Roboto Mono"/>
              <a:sym typeface="Roboto Mono"/>
            </a:endParaRPr>
          </a:p>
          <a:p>
            <a:pPr indent="-3130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30"/>
              <a:buChar char="●"/>
            </a:pPr>
            <a:r>
              <a:rPr lang="tr" sz="1330"/>
              <a:t>The </a:t>
            </a:r>
            <a:r>
              <a:rPr lang="tr" sz="1330">
                <a:latin typeface="Roboto Mono"/>
                <a:ea typeface="Roboto Mono"/>
                <a:cs typeface="Roboto Mono"/>
                <a:sym typeface="Roboto Mono"/>
              </a:rPr>
              <a:t>ReportsTo</a:t>
            </a:r>
            <a:r>
              <a:rPr lang="tr" sz="1330"/>
              <a:t> one-to-many relationship were mapped to employees table itself. It forms a self referencing relationship. </a:t>
            </a:r>
            <a:endParaRPr sz="1330"/>
          </a:p>
          <a:p>
            <a:pPr indent="-3130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30"/>
              <a:buChar char="●"/>
            </a:pPr>
            <a:r>
              <a:rPr lang="tr" sz="1330"/>
              <a:t>Referential integrity was enforced using </a:t>
            </a:r>
            <a:r>
              <a:rPr lang="tr" sz="1330">
                <a:latin typeface="Roboto Mono"/>
                <a:ea typeface="Roboto Mono"/>
                <a:cs typeface="Roboto Mono"/>
                <a:sym typeface="Roboto Mono"/>
              </a:rPr>
              <a:t>ON UPDATE CASCADE</a:t>
            </a:r>
            <a:r>
              <a:rPr lang="tr" sz="133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330"/>
          </a:p>
        </p:txBody>
      </p:sp>
      <p:sp>
        <p:nvSpPr>
          <p:cNvPr id="213" name="Google Shape;213;p25"/>
          <p:cNvSpPr/>
          <p:nvPr/>
        </p:nvSpPr>
        <p:spPr>
          <a:xfrm>
            <a:off x="5253150" y="3992925"/>
            <a:ext cx="887100" cy="231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5310875" y="4433850"/>
            <a:ext cx="887100" cy="231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410000"/>
            <a:ext cx="6124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ER-to-Relational Mapping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6" title="Ekran görüntüsü 2025-12-21 1641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300" y="2910425"/>
            <a:ext cx="4786950" cy="19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 title="Ekran görüntüsü 2025-12-21 1639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300" y="1017800"/>
            <a:ext cx="4786950" cy="17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/>
          <p:nvPr/>
        </p:nvSpPr>
        <p:spPr>
          <a:xfrm>
            <a:off x="5855450" y="1783900"/>
            <a:ext cx="1283100" cy="448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25" name="Google Shape;225;p26"/>
          <p:cNvCxnSpPr>
            <a:stCxn id="224" idx="4"/>
            <a:endCxn id="226" idx="0"/>
          </p:cNvCxnSpPr>
          <p:nvPr/>
        </p:nvCxnSpPr>
        <p:spPr>
          <a:xfrm rot="5400000">
            <a:off x="5239550" y="2774050"/>
            <a:ext cx="1799400" cy="715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98950" y="1017800"/>
            <a:ext cx="38265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The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Writes</a:t>
            </a:r>
            <a:r>
              <a:rPr lang="tr" sz="1300"/>
              <a:t> one-to-many relationship were mapped to the employees table.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The relationship itself is covered by the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employeeNumber</a:t>
            </a:r>
            <a:r>
              <a:rPr lang="tr" sz="13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" sz="1300"/>
              <a:t>foreign key.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Referential integrity was enforced using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ON DELETE/UPDATE CASCADE</a:t>
            </a:r>
            <a:r>
              <a:rPr lang="tr" sz="13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300"/>
          </a:p>
        </p:txBody>
      </p:sp>
      <p:sp>
        <p:nvSpPr>
          <p:cNvPr id="226" name="Google Shape;226;p26"/>
          <p:cNvSpPr/>
          <p:nvPr/>
        </p:nvSpPr>
        <p:spPr>
          <a:xfrm>
            <a:off x="5139975" y="4031500"/>
            <a:ext cx="1283100" cy="269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ER-to-Relational Mapping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 title="Screenshot 2025-12-22 at 01.58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450" y="1017800"/>
            <a:ext cx="4830850" cy="19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 title="Screenshot 2025-12-22 at 01.57.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450" y="2933925"/>
            <a:ext cx="4830848" cy="17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/>
          <p:nvPr/>
        </p:nvSpPr>
        <p:spPr>
          <a:xfrm>
            <a:off x="6418025" y="1452375"/>
            <a:ext cx="1283100" cy="448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6" name="Google Shape;236;p27"/>
          <p:cNvCxnSpPr>
            <a:stCxn id="235" idx="4"/>
            <a:endCxn id="237" idx="0"/>
          </p:cNvCxnSpPr>
          <p:nvPr/>
        </p:nvCxnSpPr>
        <p:spPr>
          <a:xfrm rot="5400000">
            <a:off x="5453525" y="2767125"/>
            <a:ext cx="2472600" cy="739500"/>
          </a:xfrm>
          <a:prstGeom prst="curvedConnector3">
            <a:avLst>
              <a:gd fmla="val 50001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98950" y="1017800"/>
            <a:ext cx="38265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The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BelongsTo</a:t>
            </a:r>
            <a:r>
              <a:rPr lang="tr" sz="1300"/>
              <a:t> </a:t>
            </a:r>
            <a:r>
              <a:rPr b="1" lang="tr" sz="1300"/>
              <a:t>one-to-many</a:t>
            </a:r>
            <a:r>
              <a:rPr lang="tr" sz="1300"/>
              <a:t> relationship was integrated into the employees table via the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productLine</a:t>
            </a:r>
            <a:r>
              <a:rPr lang="tr" sz="1300"/>
              <a:t> FK.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tr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productlines</a:t>
            </a:r>
            <a:r>
              <a:rPr b="1" lang="tr" sz="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tr" sz="1300">
                <a:solidFill>
                  <a:srgbClr val="303134"/>
                </a:solidFill>
              </a:rPr>
              <a:t>is a </a:t>
            </a:r>
            <a:r>
              <a:rPr b="1" lang="tr" sz="1300">
                <a:solidFill>
                  <a:srgbClr val="303134"/>
                </a:solidFill>
              </a:rPr>
              <a:t>strong</a:t>
            </a:r>
            <a:r>
              <a:rPr lang="tr" sz="1300">
                <a:solidFill>
                  <a:srgbClr val="303134"/>
                </a:solidFill>
              </a:rPr>
              <a:t> </a:t>
            </a:r>
            <a:r>
              <a:rPr b="1" lang="tr" sz="1300">
                <a:solidFill>
                  <a:srgbClr val="303134"/>
                </a:solidFill>
              </a:rPr>
              <a:t>entity</a:t>
            </a:r>
            <a:r>
              <a:rPr lang="tr" sz="1300">
                <a:solidFill>
                  <a:srgbClr val="303134"/>
                </a:solidFill>
              </a:rPr>
              <a:t> that represents the types of products the retailer sells.</a:t>
            </a:r>
            <a:endParaRPr sz="1300">
              <a:solidFill>
                <a:srgbClr val="30313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7" name="Google Shape;237;p27"/>
          <p:cNvSpPr/>
          <p:nvPr/>
        </p:nvSpPr>
        <p:spPr>
          <a:xfrm>
            <a:off x="5832800" y="4373200"/>
            <a:ext cx="974400" cy="237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ER-to-Relational Mapping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525" y="2933925"/>
            <a:ext cx="3450000" cy="176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7"/>
          <p:cNvCxnSpPr>
            <a:stCxn id="237" idx="2"/>
          </p:cNvCxnSpPr>
          <p:nvPr/>
        </p:nvCxnSpPr>
        <p:spPr>
          <a:xfrm rot="10800000">
            <a:off x="1426400" y="3385450"/>
            <a:ext cx="4406400" cy="1106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2" name="Google Shape;242;p27"/>
          <p:cNvSpPr/>
          <p:nvPr/>
        </p:nvSpPr>
        <p:spPr>
          <a:xfrm>
            <a:off x="452000" y="3279900"/>
            <a:ext cx="974400" cy="237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 title="Screenshot from 2025-12-21 23-31-05.png"/>
          <p:cNvPicPr preferRelativeResize="0"/>
          <p:nvPr/>
        </p:nvPicPr>
        <p:blipFill rotWithShape="1">
          <a:blip r:embed="rId3">
            <a:alphaModFix/>
          </a:blip>
          <a:srcRect b="0" l="1427" r="1437" t="0"/>
          <a:stretch/>
        </p:blipFill>
        <p:spPr>
          <a:xfrm>
            <a:off x="4930875" y="-61775"/>
            <a:ext cx="3725926" cy="306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 title="Screenshot from 2025-12-21 22-59-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563" y="2834325"/>
            <a:ext cx="3725925" cy="22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202950" y="685725"/>
            <a:ext cx="40488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940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430"/>
              <a:buChar char="●"/>
            </a:pPr>
            <a:r>
              <a:rPr lang="tr" sz="1200">
                <a:solidFill>
                  <a:srgbClr val="303134"/>
                </a:solidFill>
              </a:rPr>
              <a:t>The </a:t>
            </a:r>
            <a:r>
              <a:rPr b="1" lang="tr" sz="1200">
                <a:solidFill>
                  <a:srgbClr val="303134"/>
                </a:solidFill>
              </a:rPr>
              <a:t>Lives</a:t>
            </a:r>
            <a:r>
              <a:rPr lang="tr" sz="1200">
                <a:solidFill>
                  <a:srgbClr val="303134"/>
                </a:solidFill>
              </a:rPr>
              <a:t> one-to-many relationship was mapped by placing the primary key of </a:t>
            </a:r>
            <a:r>
              <a:rPr b="1" lang="tr" sz="1200">
                <a:solidFill>
                  <a:srgbClr val="303134"/>
                </a:solidFill>
              </a:rPr>
              <a:t>Location</a:t>
            </a:r>
            <a:r>
              <a:rPr lang="tr" sz="1200">
                <a:solidFill>
                  <a:srgbClr val="303134"/>
                </a:solidFill>
              </a:rPr>
              <a:t> as a foreign key in the </a:t>
            </a:r>
            <a:r>
              <a:rPr b="1" lang="tr" sz="1200">
                <a:solidFill>
                  <a:srgbClr val="303134"/>
                </a:solidFill>
              </a:rPr>
              <a:t>Customers</a:t>
            </a:r>
            <a:r>
              <a:rPr lang="tr" sz="1200">
                <a:solidFill>
                  <a:srgbClr val="303134"/>
                </a:solidFill>
              </a:rPr>
              <a:t> table.</a:t>
            </a:r>
            <a:endParaRPr sz="1200">
              <a:solidFill>
                <a:srgbClr val="303134"/>
              </a:solidFill>
            </a:endParaRPr>
          </a:p>
          <a:p>
            <a:pPr indent="-31940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430"/>
              <a:buChar char="●"/>
            </a:pPr>
            <a:r>
              <a:rPr lang="tr" sz="1200">
                <a:solidFill>
                  <a:srgbClr val="303134"/>
                </a:solidFill>
              </a:rPr>
              <a:t>This enforces referential integrity while allowing multiple customers to share the same location, resulting in a normalized design</a:t>
            </a:r>
            <a:endParaRPr sz="1430">
              <a:solidFill>
                <a:srgbClr val="303134"/>
              </a:solidFill>
            </a:endParaRPr>
          </a:p>
        </p:txBody>
      </p:sp>
      <p:sp>
        <p:nvSpPr>
          <p:cNvPr id="250" name="Google Shape;250;p28"/>
          <p:cNvSpPr txBox="1"/>
          <p:nvPr>
            <p:ph type="title"/>
          </p:nvPr>
        </p:nvSpPr>
        <p:spPr>
          <a:xfrm>
            <a:off x="-66725" y="139700"/>
            <a:ext cx="6124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ER-to-Relational Mapping</a:t>
            </a:r>
            <a:endParaRPr/>
          </a:p>
        </p:txBody>
      </p:sp>
      <p:cxnSp>
        <p:nvCxnSpPr>
          <p:cNvPr id="251" name="Google Shape;251;p28"/>
          <p:cNvCxnSpPr>
            <a:stCxn id="252" idx="4"/>
          </p:cNvCxnSpPr>
          <p:nvPr/>
        </p:nvCxnSpPr>
        <p:spPr>
          <a:xfrm flipH="1" rot="-5400000">
            <a:off x="5290537" y="2759075"/>
            <a:ext cx="3536100" cy="529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2" name="Google Shape;252;p28"/>
          <p:cNvSpPr/>
          <p:nvPr/>
        </p:nvSpPr>
        <p:spPr>
          <a:xfrm>
            <a:off x="6544687" y="823775"/>
            <a:ext cx="498300" cy="43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3" name="Google Shape;253;p28" title="Screenshot from 2025-12-21 23-04-0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88" y="3361211"/>
            <a:ext cx="3725926" cy="93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7018100" y="2107425"/>
            <a:ext cx="844800" cy="31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55" name="Google Shape;255;p28"/>
          <p:cNvCxnSpPr>
            <a:stCxn id="254" idx="2"/>
          </p:cNvCxnSpPr>
          <p:nvPr/>
        </p:nvCxnSpPr>
        <p:spPr>
          <a:xfrm flipH="1">
            <a:off x="2236700" y="2265225"/>
            <a:ext cx="4781400" cy="1565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6" name="Google Shape;256;p28"/>
          <p:cNvSpPr/>
          <p:nvPr/>
        </p:nvSpPr>
        <p:spPr>
          <a:xfrm>
            <a:off x="5699863" y="139700"/>
            <a:ext cx="844800" cy="31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57" name="Google Shape;257;p28"/>
          <p:cNvCxnSpPr>
            <a:stCxn id="256" idx="4"/>
          </p:cNvCxnSpPr>
          <p:nvPr/>
        </p:nvCxnSpPr>
        <p:spPr>
          <a:xfrm flipH="1" rot="-5400000">
            <a:off x="4983313" y="1594250"/>
            <a:ext cx="4179600" cy="1901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Normalization</a:t>
            </a:r>
            <a:endParaRPr/>
          </a:p>
        </p:txBody>
      </p:sp>
      <p:sp>
        <p:nvSpPr>
          <p:cNvPr id="263" name="Google Shape;263;p29"/>
          <p:cNvSpPr txBox="1"/>
          <p:nvPr>
            <p:ph idx="1" type="body"/>
          </p:nvPr>
        </p:nvSpPr>
        <p:spPr>
          <a:xfrm>
            <a:off x="0" y="1017800"/>
            <a:ext cx="42999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The orderdetails table is already in BCNF, because: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1NF: 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All columns contain atomic values.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All rows are unique.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repeating groups.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2NF: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partial dependencies, this is because it has only one primary key. 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Even if we considered the candidate key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(orderNumber, productCode)</a:t>
            </a:r>
            <a:r>
              <a:rPr lang="tr" sz="1100"/>
              <a:t>, it is also free of partial dependencies.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1NF.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3NF: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transitive dependencies</a:t>
            </a:r>
            <a:r>
              <a:rPr lang="tr" sz="1100"/>
              <a:t> (non-key to non-key FDs)</a:t>
            </a:r>
            <a:r>
              <a:rPr lang="tr" sz="1100"/>
              <a:t>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2NF.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BCNF: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Every determinant is a candidate key.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3NF.</a:t>
            </a:r>
            <a:endParaRPr sz="1100"/>
          </a:p>
        </p:txBody>
      </p:sp>
      <p:pic>
        <p:nvPicPr>
          <p:cNvPr id="264" name="Google Shape;264;p29" title="Screenshot 2025-12-21 at 18.50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900" y="1017800"/>
            <a:ext cx="4691700" cy="37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Normalization</a:t>
            </a:r>
            <a:endParaRPr/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0" y="1017800"/>
            <a:ext cx="5274000" cy="3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The initial payments table’s PK was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(customerNumber, checkNumber)</a:t>
            </a:r>
            <a:r>
              <a:rPr lang="tr" sz="1100"/>
              <a:t>. This made it 1NF.</a:t>
            </a:r>
            <a:endParaRPr sz="1100"/>
          </a:p>
          <a:p>
            <a:pPr indent="-2984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1NF: </a:t>
            </a:r>
            <a:endParaRPr b="1" sz="1100"/>
          </a:p>
          <a:p>
            <a:pPr indent="-2984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All columns contain atomic values.</a:t>
            </a:r>
            <a:endParaRPr sz="1100"/>
          </a:p>
          <a:p>
            <a:pPr indent="-2984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All rows are unique.</a:t>
            </a:r>
            <a:endParaRPr sz="1100"/>
          </a:p>
          <a:p>
            <a:pPr indent="-2984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repeating groups.</a:t>
            </a:r>
            <a:endParaRPr sz="1100"/>
          </a:p>
          <a:p>
            <a:pPr indent="-2984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100"/>
              <a:buChar char="✗"/>
            </a:pPr>
            <a:r>
              <a:rPr b="1" lang="tr" sz="1100"/>
              <a:t>2NF:</a:t>
            </a:r>
            <a:endParaRPr b="1" sz="1100"/>
          </a:p>
          <a:p>
            <a:pPr indent="-2984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1NF.</a:t>
            </a:r>
            <a:endParaRPr b="1" sz="1100"/>
          </a:p>
          <a:p>
            <a:pPr indent="-2984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100"/>
              <a:buChar char="■"/>
            </a:pPr>
            <a:r>
              <a:rPr lang="tr" sz="11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checkNumber</a:t>
            </a:r>
            <a:r>
              <a:rPr b="1" lang="tr" sz="1100">
                <a:solidFill>
                  <a:srgbClr val="980000"/>
                </a:solidFill>
              </a:rPr>
              <a:t> is already unique on its own, creating partial dependencies.</a:t>
            </a:r>
            <a:endParaRPr b="1" sz="1100">
              <a:solidFill>
                <a:srgbClr val="980000"/>
              </a:solidFill>
            </a:endParaRPr>
          </a:p>
          <a:p>
            <a:pPr indent="-2984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■"/>
            </a:pPr>
            <a:r>
              <a:rPr b="1" lang="tr" sz="1100">
                <a:solidFill>
                  <a:srgbClr val="188038"/>
                </a:solidFill>
              </a:rPr>
              <a:t>The Fix: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checkNumber </a:t>
            </a:r>
            <a:r>
              <a:rPr lang="tr" sz="1100">
                <a:solidFill>
                  <a:srgbClr val="188038"/>
                </a:solidFill>
              </a:rPr>
              <a:t>as the PK. </a:t>
            </a:r>
            <a:endParaRPr sz="1100">
              <a:solidFill>
                <a:srgbClr val="188038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This approach was chosen because </a:t>
            </a:r>
            <a:r>
              <a:rPr lang="tr" sz="1100">
                <a:latin typeface="Roboto Mono"/>
                <a:ea typeface="Roboto Mono"/>
                <a:cs typeface="Roboto Mono"/>
                <a:sym typeface="Roboto Mono"/>
              </a:rPr>
              <a:t>checkNumber</a:t>
            </a:r>
            <a:r>
              <a:rPr lang="tr" sz="1100"/>
              <a:t> is unique for each payment.</a:t>
            </a:r>
            <a:endParaRPr sz="1100"/>
          </a:p>
          <a:p>
            <a:pPr indent="-2984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3NF:</a:t>
            </a:r>
            <a:endParaRPr b="1" sz="1100"/>
          </a:p>
          <a:p>
            <a:pPr indent="-2984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transitive dependencies. (non-key to non-key FDs).</a:t>
            </a:r>
            <a:endParaRPr sz="1100"/>
          </a:p>
          <a:p>
            <a:pPr indent="-2984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2NF.</a:t>
            </a:r>
            <a:endParaRPr sz="1100"/>
          </a:p>
          <a:p>
            <a:pPr indent="-2984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BCNF:</a:t>
            </a:r>
            <a:endParaRPr b="1" sz="1100"/>
          </a:p>
          <a:p>
            <a:pPr indent="-2984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Every determinant is a candidate key.</a:t>
            </a:r>
            <a:endParaRPr sz="1100"/>
          </a:p>
          <a:p>
            <a:pPr indent="-2984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3NF.</a:t>
            </a:r>
            <a:endParaRPr sz="1100"/>
          </a:p>
          <a:p>
            <a:pPr indent="0" lvl="0" marL="13716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80000"/>
              </a:solidFill>
            </a:endParaRPr>
          </a:p>
          <a:p>
            <a:pPr indent="0" lvl="0" marL="13716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13716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71" name="Google Shape;271;p30" title="Screenshot 2025-12-20 at 23.25.0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4100" y="1017800"/>
            <a:ext cx="3706249" cy="38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Normalization</a:t>
            </a:r>
            <a:endParaRPr/>
          </a:p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-66275" y="893575"/>
            <a:ext cx="4853700" cy="4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The orders table is </a:t>
            </a:r>
            <a:r>
              <a:rPr lang="tr" sz="1100"/>
              <a:t>already </a:t>
            </a:r>
            <a:r>
              <a:rPr lang="tr" sz="1100"/>
              <a:t>in BCNF, because: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Font typeface="Arial"/>
              <a:buChar char="✓"/>
            </a:pPr>
            <a:r>
              <a:rPr b="1" lang="tr" sz="1100"/>
              <a:t>1NF: 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All columns contain </a:t>
            </a:r>
            <a:r>
              <a:rPr b="1" lang="tr" sz="1100">
                <a:solidFill>
                  <a:srgbClr val="303134"/>
                </a:solidFill>
              </a:rPr>
              <a:t>atomic values</a:t>
            </a:r>
            <a:r>
              <a:rPr lang="tr" sz="1100">
                <a:solidFill>
                  <a:srgbClr val="303134"/>
                </a:solidFill>
              </a:rPr>
              <a:t>.</a:t>
            </a:r>
            <a:endParaRPr sz="1100">
              <a:solidFill>
                <a:srgbClr val="303134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All rows are unique.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repeating groups.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Font typeface="Arial"/>
              <a:buChar char="✓"/>
            </a:pPr>
            <a:r>
              <a:rPr b="1" lang="tr" sz="1100"/>
              <a:t>2NF: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1NF.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There are </a:t>
            </a:r>
            <a:r>
              <a:rPr b="1" lang="tr" sz="1100">
                <a:solidFill>
                  <a:srgbClr val="303134"/>
                </a:solidFill>
              </a:rPr>
              <a:t>no partial dependencies</a:t>
            </a:r>
            <a:r>
              <a:rPr lang="tr" sz="1100">
                <a:solidFill>
                  <a:srgbClr val="303134"/>
                </a:solidFill>
              </a:rPr>
              <a:t>, because the table has a single-attribute primary key </a:t>
            </a:r>
            <a:r>
              <a:rPr lang="t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tr" sz="11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orderNumber</a:t>
            </a:r>
            <a:r>
              <a:rPr lang="t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Font typeface="Arial"/>
              <a:buChar char="✓"/>
            </a:pPr>
            <a:r>
              <a:rPr b="1" lang="tr" sz="1100"/>
              <a:t>3NF: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2NF.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transitive dependencies (non-key to non-key FDs).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>
                <a:solidFill>
                  <a:srgbClr val="303134"/>
                </a:solidFill>
              </a:rPr>
              <a:t>BCNF</a:t>
            </a:r>
            <a:r>
              <a:rPr lang="tr" sz="1100">
                <a:solidFill>
                  <a:srgbClr val="303134"/>
                </a:solidFill>
              </a:rPr>
              <a:t>:</a:t>
            </a:r>
            <a:endParaRPr sz="1100">
              <a:solidFill>
                <a:srgbClr val="303134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Every determinant is a candidate key.</a:t>
            </a:r>
            <a:endParaRPr sz="1100">
              <a:solidFill>
                <a:srgbClr val="303134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The table is in 3NF.</a:t>
            </a:r>
            <a:endParaRPr sz="1100">
              <a:solidFill>
                <a:srgbClr val="303134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575" y="962025"/>
            <a:ext cx="38957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23325" y="1346975"/>
            <a:ext cx="5089500" cy="3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/>
              <a:t>Lords of Data consists of 5 members: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tr" sz="1400"/>
              <a:t>Muhammed Kağan TEMUR (150230093)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Mainly responsible for the </a:t>
            </a:r>
            <a:r>
              <a:rPr lang="tr">
                <a:latin typeface="Roboto Mono"/>
                <a:ea typeface="Roboto Mono"/>
                <a:cs typeface="Roboto Mono"/>
                <a:sym typeface="Roboto Mono"/>
              </a:rPr>
              <a:t>orderdetails</a:t>
            </a:r>
            <a:r>
              <a:rPr lang="tr"/>
              <a:t> table, as well as the </a:t>
            </a:r>
            <a:r>
              <a:rPr lang="tr">
                <a:latin typeface="Roboto Mono"/>
                <a:ea typeface="Roboto Mono"/>
                <a:cs typeface="Roboto Mono"/>
                <a:sym typeface="Roboto Mono"/>
              </a:rPr>
              <a:t>payments</a:t>
            </a:r>
            <a:r>
              <a:rPr lang="tr"/>
              <a:t> table.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Handled order processing logic &amp; finance analytics.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Helped design main website layout.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Helped set up Flask routes for the website’s general flow.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Built the ER diagram.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3" name="Google Shape;93;p14"/>
          <p:cNvSpPr txBox="1"/>
          <p:nvPr/>
        </p:nvSpPr>
        <p:spPr>
          <a:xfrm>
            <a:off x="4653100" y="843950"/>
            <a:ext cx="45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4" name="Google Shape;94;p14" title="Screenshot 2025-12-20 at 22.45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600" y="1362825"/>
            <a:ext cx="3186299" cy="156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title="Screenshot 2025-12-20 at 22.46.40.png"/>
          <p:cNvPicPr preferRelativeResize="0"/>
          <p:nvPr/>
        </p:nvPicPr>
        <p:blipFill rotWithShape="1">
          <a:blip r:embed="rId4">
            <a:alphaModFix/>
          </a:blip>
          <a:srcRect b="27431" l="-16550" r="0" t="0"/>
          <a:stretch/>
        </p:blipFill>
        <p:spPr>
          <a:xfrm>
            <a:off x="5316687" y="2952463"/>
            <a:ext cx="3702211" cy="9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title="Screenshot 2025-12-20 at 22.49.0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600" y="88910"/>
            <a:ext cx="3186299" cy="125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title="Screenshot 2025-12-21 at 17.27.4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2600" y="3973575"/>
            <a:ext cx="3186299" cy="8658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9483" y="175500"/>
            <a:ext cx="1150317" cy="156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Normalization</a:t>
            </a:r>
            <a:endParaRPr/>
          </a:p>
        </p:txBody>
      </p:sp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-66275" y="893575"/>
            <a:ext cx="4853700" cy="4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The offices table is already in BCNF, because: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Font typeface="Arial"/>
              <a:buChar char="✓"/>
            </a:pPr>
            <a:r>
              <a:rPr b="1" lang="tr" sz="1100"/>
              <a:t>1NF: 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All columns (</a:t>
            </a:r>
            <a:r>
              <a:rPr lang="tr" sz="11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city</a:t>
            </a:r>
            <a:r>
              <a:rPr lang="tr" sz="1100">
                <a:solidFill>
                  <a:srgbClr val="303134"/>
                </a:solidFill>
              </a:rPr>
              <a:t>,</a:t>
            </a:r>
            <a:r>
              <a:rPr lang="tr" sz="1100">
                <a:solidFill>
                  <a:srgbClr val="000000"/>
                </a:solidFill>
              </a:rPr>
              <a:t> </a:t>
            </a:r>
            <a:r>
              <a:rPr lang="tr" sz="11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state</a:t>
            </a:r>
            <a:r>
              <a:rPr lang="tr" sz="1100">
                <a:solidFill>
                  <a:srgbClr val="303134"/>
                </a:solidFill>
              </a:rPr>
              <a:t>,</a:t>
            </a:r>
            <a:r>
              <a:rPr lang="tr" sz="1100">
                <a:solidFill>
                  <a:srgbClr val="000000"/>
                </a:solidFill>
              </a:rPr>
              <a:t> </a:t>
            </a:r>
            <a:r>
              <a:rPr lang="tr" sz="11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country</a:t>
            </a:r>
            <a:r>
              <a:rPr lang="tr" sz="1100">
                <a:solidFill>
                  <a:srgbClr val="30313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tr" sz="1100">
                <a:solidFill>
                  <a:srgbClr val="303134"/>
                </a:solidFill>
              </a:rPr>
              <a:t>etc.) contain </a:t>
            </a:r>
            <a:r>
              <a:rPr b="1" lang="tr" sz="1100">
                <a:solidFill>
                  <a:srgbClr val="303134"/>
                </a:solidFill>
              </a:rPr>
              <a:t>atomic values</a:t>
            </a:r>
            <a:r>
              <a:rPr lang="tr" sz="1100">
                <a:solidFill>
                  <a:srgbClr val="303134"/>
                </a:solidFill>
              </a:rPr>
              <a:t>.</a:t>
            </a:r>
            <a:endParaRPr sz="1100">
              <a:solidFill>
                <a:srgbClr val="303134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/>
              <a:t>All rows are unique.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/>
              <a:t>There are no repeating groups.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Font typeface="Arial"/>
              <a:buChar char="✓"/>
            </a:pPr>
            <a:r>
              <a:rPr b="1" lang="tr" sz="1100"/>
              <a:t>2NF: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/>
              <a:t>The table is in 1NF.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There are </a:t>
            </a:r>
            <a:r>
              <a:rPr b="1" lang="tr" sz="1100">
                <a:solidFill>
                  <a:srgbClr val="303134"/>
                </a:solidFill>
              </a:rPr>
              <a:t>no partial dependencies</a:t>
            </a:r>
            <a:r>
              <a:rPr lang="tr" sz="1100">
                <a:solidFill>
                  <a:srgbClr val="303134"/>
                </a:solidFill>
              </a:rPr>
              <a:t>, because the table has a single-attribute primary key (</a:t>
            </a:r>
            <a:r>
              <a:rPr lang="tr" sz="11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officeCode</a:t>
            </a:r>
            <a:r>
              <a:rPr lang="tr" sz="1100">
                <a:solidFill>
                  <a:srgbClr val="303134"/>
                </a:solidFill>
              </a:rPr>
              <a:t>).</a:t>
            </a:r>
            <a:endParaRPr sz="1100">
              <a:solidFill>
                <a:srgbClr val="30313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Font typeface="Arial"/>
              <a:buChar char="✓"/>
            </a:pPr>
            <a:r>
              <a:rPr b="1" lang="tr" sz="1100"/>
              <a:t>3NF: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/>
              <a:t>The table is in 2NF.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There are </a:t>
            </a:r>
            <a:r>
              <a:rPr b="1" lang="tr" sz="1100">
                <a:solidFill>
                  <a:srgbClr val="303134"/>
                </a:solidFill>
              </a:rPr>
              <a:t>no transitive dependencies</a:t>
            </a:r>
            <a:r>
              <a:rPr lang="tr" sz="1100">
                <a:solidFill>
                  <a:srgbClr val="303134"/>
                </a:solidFill>
              </a:rPr>
              <a:t>. All non-key attributes (phone, territory, location details) rely </a:t>
            </a:r>
            <a:r>
              <a:rPr i="1" lang="tr" sz="1100">
                <a:solidFill>
                  <a:srgbClr val="303134"/>
                </a:solidFill>
              </a:rPr>
              <a:t>only</a:t>
            </a:r>
            <a:r>
              <a:rPr lang="tr" sz="1100">
                <a:solidFill>
                  <a:srgbClr val="303134"/>
                </a:solidFill>
              </a:rPr>
              <a:t> on the </a:t>
            </a:r>
            <a:r>
              <a:rPr lang="tr" sz="11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officeCode</a:t>
            </a:r>
            <a:r>
              <a:rPr lang="tr" sz="1100">
                <a:solidFill>
                  <a:srgbClr val="303134"/>
                </a:solidFill>
              </a:rPr>
              <a:t>.</a:t>
            </a:r>
            <a:endParaRPr sz="1100">
              <a:solidFill>
                <a:srgbClr val="30313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Font typeface="Arial"/>
              <a:buChar char="✓"/>
            </a:pPr>
            <a:r>
              <a:rPr lang="t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BCNF: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Font typeface="Arial"/>
              <a:buChar char="■"/>
            </a:pPr>
            <a:r>
              <a:rPr lang="tr" sz="1100">
                <a:solidFill>
                  <a:srgbClr val="303134"/>
                </a:solidFill>
                <a:latin typeface="Arial"/>
                <a:ea typeface="Arial"/>
                <a:cs typeface="Arial"/>
                <a:sym typeface="Arial"/>
              </a:rPr>
              <a:t>Every determinant is a candidate key.</a:t>
            </a:r>
            <a:endParaRPr sz="1100">
              <a:solidFill>
                <a:srgbClr val="3031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Font typeface="Arial"/>
              <a:buChar char="■"/>
            </a:pPr>
            <a:r>
              <a:rPr lang="tr" sz="1100">
                <a:solidFill>
                  <a:srgbClr val="303134"/>
                </a:solidFill>
                <a:latin typeface="Arial"/>
                <a:ea typeface="Arial"/>
                <a:cs typeface="Arial"/>
                <a:sym typeface="Arial"/>
              </a:rPr>
              <a:t>The table is in 3NF.</a:t>
            </a:r>
            <a:endParaRPr sz="1100">
              <a:solidFill>
                <a:srgbClr val="3031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775" y="1343025"/>
            <a:ext cx="37719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Normalization</a:t>
            </a:r>
            <a:endParaRPr/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0" y="1017800"/>
            <a:ext cx="4147500" cy="3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The employees table is already in BCNF, because: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1NF: 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All columns contain atomic values.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All rows are unique.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repeating groups.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2NF: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partial dependencies, this is because it has only one primary key. 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1NF.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3NF: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transitive dependencies (non-key to non-key FDs).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2NF.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BCNF: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Every determinant is a candidate key.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3NF.</a:t>
            </a:r>
            <a:endParaRPr sz="1100"/>
          </a:p>
        </p:txBody>
      </p:sp>
      <p:pic>
        <p:nvPicPr>
          <p:cNvPr id="292" name="Google Shape;292;p33" title="Ekran görüntüsü 2025-12-21 1630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275" y="886225"/>
            <a:ext cx="4996499" cy="313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Normalization</a:t>
            </a:r>
            <a:endParaRPr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0" y="1017800"/>
            <a:ext cx="5093100" cy="3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The products table is already in BCNF, because: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1NF: 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All columns contain atomic values.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All rows are unique.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repeating groups.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2NF: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partial dependencies, </a:t>
            </a:r>
            <a:r>
              <a:rPr lang="tr" sz="1100">
                <a:solidFill>
                  <a:srgbClr val="303134"/>
                </a:solidFill>
              </a:rPr>
              <a:t>because the table has a single-attribute primary key (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productCode</a:t>
            </a:r>
            <a:r>
              <a:rPr lang="tr" sz="1100">
                <a:solidFill>
                  <a:srgbClr val="303134"/>
                </a:solidFill>
              </a:rPr>
              <a:t>).</a:t>
            </a:r>
            <a:endParaRPr sz="1100">
              <a:solidFill>
                <a:srgbClr val="303134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All non-key attributes are fully functionally dependent on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productCode</a:t>
            </a:r>
            <a:r>
              <a:rPr lang="tr" sz="1100">
                <a:solidFill>
                  <a:srgbClr val="303134"/>
                </a:solidFill>
              </a:rPr>
              <a:t>.</a:t>
            </a:r>
            <a:endParaRPr sz="1100">
              <a:solidFill>
                <a:srgbClr val="303134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1NF.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3NF: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transitive dependencies (non-key to non-key FDs).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tr" sz="1100"/>
              <a:t>Descriptive attributes depend directly on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productCode</a:t>
            </a:r>
            <a:r>
              <a:rPr lang="tr" sz="1100"/>
              <a:t>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2NF.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BCNF: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Every determinant is a candidate key.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3NF.</a:t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299" name="Google Shape;299;p34" title="Screenshot 2025-12-21 at 18.14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75" y="1387938"/>
            <a:ext cx="3750349" cy="23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Normalization</a:t>
            </a:r>
            <a:endParaRPr/>
          </a:p>
        </p:txBody>
      </p:sp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0" y="1017800"/>
            <a:ext cx="5093100" cy="3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tr" sz="1100"/>
              <a:t>The productlines table is already in BCNF, because: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1NF: 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All </a:t>
            </a:r>
            <a:r>
              <a:rPr lang="tr" sz="1100">
                <a:solidFill>
                  <a:srgbClr val="303134"/>
                </a:solidFill>
              </a:rPr>
              <a:t>columns</a:t>
            </a:r>
            <a:r>
              <a:rPr lang="tr" sz="1100"/>
              <a:t> contain atomic values.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All rows are unique.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repeating groups.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2NF: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partial dependencies, </a:t>
            </a:r>
            <a:r>
              <a:rPr lang="tr" sz="1100">
                <a:solidFill>
                  <a:srgbClr val="303134"/>
                </a:solidFill>
              </a:rPr>
              <a:t>because the table has a single-attribute primary key (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productLine</a:t>
            </a:r>
            <a:r>
              <a:rPr lang="tr" sz="1100">
                <a:solidFill>
                  <a:srgbClr val="303134"/>
                </a:solidFill>
              </a:rPr>
              <a:t>).</a:t>
            </a:r>
            <a:endParaRPr sz="1100">
              <a:solidFill>
                <a:srgbClr val="303134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All non-key attributes are fully functionally dependent on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productLine</a:t>
            </a:r>
            <a:r>
              <a:rPr lang="tr" sz="1100">
                <a:solidFill>
                  <a:srgbClr val="303134"/>
                </a:solidFill>
              </a:rPr>
              <a:t>.</a:t>
            </a:r>
            <a:endParaRPr sz="1100">
              <a:solidFill>
                <a:srgbClr val="303134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1NF.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3NF: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There are no transitive dependencies (non-key to non-key FDs).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tr" sz="1100"/>
              <a:t>Descriptive attributes depend directly on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productLine</a:t>
            </a:r>
            <a:r>
              <a:rPr lang="tr" sz="1100"/>
              <a:t>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2NF.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/>
              <a:t>BCNF: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Every determinant is a candidate key.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tr" sz="1100"/>
              <a:t>The table is in 3NF.</a:t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306" name="Google Shape;306;p35" title="Screenshot 2025-12-21 at 18.16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100" y="1769900"/>
            <a:ext cx="3819600" cy="16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331792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Normalization</a:t>
            </a:r>
            <a:endParaRPr/>
          </a:p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-84600" y="539325"/>
            <a:ext cx="4656600" cy="4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>
                <a:solidFill>
                  <a:srgbClr val="303134"/>
                </a:solidFill>
              </a:rPr>
              <a:t>1NF:</a:t>
            </a:r>
            <a:endParaRPr b="1" sz="1100">
              <a:solidFill>
                <a:srgbClr val="30313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All columns contain atomic values (e.g., one phone number per cell).</a:t>
            </a:r>
            <a:endParaRPr sz="1100">
              <a:solidFill>
                <a:srgbClr val="30313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All rows are unique via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customerNumber</a:t>
            </a:r>
            <a:r>
              <a:rPr lang="tr" sz="1100">
                <a:solidFill>
                  <a:srgbClr val="303134"/>
                </a:solidFill>
              </a:rPr>
              <a:t>.</a:t>
            </a:r>
            <a:endParaRPr sz="1100">
              <a:solidFill>
                <a:srgbClr val="30313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There are no repeating groups of data.</a:t>
            </a:r>
            <a:endParaRPr sz="1100">
              <a:solidFill>
                <a:srgbClr val="303134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✓"/>
            </a:pPr>
            <a:r>
              <a:rPr b="1" lang="tr" sz="1100">
                <a:solidFill>
                  <a:srgbClr val="303134"/>
                </a:solidFill>
              </a:rPr>
              <a:t>2NF:</a:t>
            </a:r>
            <a:endParaRPr b="1" sz="1100">
              <a:solidFill>
                <a:srgbClr val="30313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Char char="■"/>
            </a:pPr>
            <a:r>
              <a:rPr lang="tr" sz="1100">
                <a:solidFill>
                  <a:srgbClr val="303134"/>
                </a:solidFill>
              </a:rPr>
              <a:t>The table is in 1NF.</a:t>
            </a:r>
            <a:endParaRPr sz="1100">
              <a:solidFill>
                <a:srgbClr val="30313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Font typeface="Arial"/>
              <a:buChar char="■"/>
            </a:pPr>
            <a:r>
              <a:rPr lang="tr" sz="1100">
                <a:solidFill>
                  <a:srgbClr val="303134"/>
                </a:solidFill>
              </a:rPr>
              <a:t>Since there is a single-column Primary Key (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customerNumber</a:t>
            </a:r>
            <a:r>
              <a:rPr lang="tr" sz="1100">
                <a:solidFill>
                  <a:srgbClr val="303134"/>
                </a:solidFill>
              </a:rPr>
              <a:t>), there are </a:t>
            </a:r>
            <a:r>
              <a:rPr b="1" lang="tr" sz="1100">
                <a:solidFill>
                  <a:srgbClr val="303134"/>
                </a:solidFill>
              </a:rPr>
              <a:t>no partial functional dependencies</a:t>
            </a:r>
            <a:r>
              <a:rPr lang="tr" sz="1100">
                <a:solidFill>
                  <a:srgbClr val="303134"/>
                </a:solidFill>
              </a:rPr>
              <a:t>. Every non-key attribute depends on the whole key.</a:t>
            </a:r>
            <a:endParaRPr sz="1100">
              <a:solidFill>
                <a:srgbClr val="303134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Font typeface="Roboto"/>
              <a:buChar char="✓"/>
            </a:pPr>
            <a:r>
              <a:rPr b="1" lang="tr" sz="1100">
                <a:solidFill>
                  <a:srgbClr val="303134"/>
                </a:solidFill>
              </a:rPr>
              <a:t>3NF:</a:t>
            </a:r>
            <a:endParaRPr b="1" sz="1100">
              <a:solidFill>
                <a:srgbClr val="30313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Font typeface="Roboto"/>
              <a:buChar char="■"/>
            </a:pPr>
            <a:r>
              <a:rPr lang="tr" sz="1100">
                <a:solidFill>
                  <a:srgbClr val="303134"/>
                </a:solidFill>
              </a:rPr>
              <a:t>The table is in 2NF.</a:t>
            </a:r>
            <a:endParaRPr sz="1100">
              <a:solidFill>
                <a:srgbClr val="30313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Font typeface="Arial"/>
              <a:buChar char="■"/>
            </a:pPr>
            <a:r>
              <a:rPr lang="tr" sz="1100">
                <a:solidFill>
                  <a:srgbClr val="303134"/>
                </a:solidFill>
              </a:rPr>
              <a:t>All non-key attributes (e.g.,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customerName</a:t>
            </a:r>
            <a:r>
              <a:rPr lang="tr" sz="1100">
                <a:solidFill>
                  <a:srgbClr val="303134"/>
                </a:solidFill>
              </a:rPr>
              <a:t>,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phone</a:t>
            </a:r>
            <a:r>
              <a:rPr lang="tr" sz="1100">
                <a:solidFill>
                  <a:srgbClr val="303134"/>
                </a:solidFill>
              </a:rPr>
              <a:t>) are now functionally dependent </a:t>
            </a:r>
            <a:r>
              <a:rPr b="1" lang="tr" sz="1100">
                <a:solidFill>
                  <a:srgbClr val="303134"/>
                </a:solidFill>
              </a:rPr>
              <a:t>only</a:t>
            </a:r>
            <a:r>
              <a:rPr lang="tr" sz="1100">
                <a:solidFill>
                  <a:srgbClr val="303134"/>
                </a:solidFill>
              </a:rPr>
              <a:t> on the Primary Key (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customerNumber</a:t>
            </a:r>
            <a:r>
              <a:rPr lang="tr" sz="1100">
                <a:solidFill>
                  <a:srgbClr val="303134"/>
                </a:solidFill>
              </a:rPr>
              <a:t>) and nothing else.</a:t>
            </a:r>
            <a:endParaRPr sz="1100">
              <a:solidFill>
                <a:srgbClr val="30313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100"/>
              <a:buFont typeface="Arial"/>
              <a:buChar char="■"/>
            </a:pPr>
            <a:r>
              <a:rPr lang="tr" sz="1100">
                <a:solidFill>
                  <a:srgbClr val="303134"/>
                </a:solidFill>
              </a:rPr>
              <a:t>The geographic attributes live in a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locations</a:t>
            </a:r>
            <a:r>
              <a:rPr lang="tr" sz="1100">
                <a:solidFill>
                  <a:srgbClr val="303134"/>
                </a:solidFill>
              </a:rPr>
              <a:t> table, referenced by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locationID</a:t>
            </a:r>
            <a:r>
              <a:rPr lang="tr" sz="1100">
                <a:solidFill>
                  <a:srgbClr val="303134"/>
                </a:solidFill>
              </a:rPr>
              <a:t>.</a:t>
            </a:r>
            <a:endParaRPr sz="1100">
              <a:solidFill>
                <a:srgbClr val="303134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303134"/>
              </a:solidFill>
            </a:endParaRPr>
          </a:p>
        </p:txBody>
      </p:sp>
      <p:pic>
        <p:nvPicPr>
          <p:cNvPr id="313" name="Google Shape;313;p36" title="Screenshot from 2025-12-21 21-29-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675" y="859167"/>
            <a:ext cx="4323674" cy="390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Dataset Description</a:t>
            </a:r>
            <a:endParaRPr/>
          </a:p>
        </p:txBody>
      </p:sp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0" y="1017800"/>
            <a:ext cx="9144000" cy="3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40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❖"/>
            </a:pPr>
            <a:r>
              <a:rPr b="1" lang="tr" sz="1200">
                <a:solidFill>
                  <a:srgbClr val="303134"/>
                </a:solidFill>
              </a:rPr>
              <a:t>What does the data include?</a:t>
            </a:r>
            <a:endParaRPr b="1" sz="1200">
              <a:solidFill>
                <a:srgbClr val="30313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➢"/>
            </a:pPr>
            <a:r>
              <a:rPr lang="tr" sz="1200">
                <a:solidFill>
                  <a:srgbClr val="303134"/>
                </a:solidFill>
              </a:rPr>
              <a:t>The dataset is a </a:t>
            </a:r>
            <a:r>
              <a:rPr b="1" lang="tr" sz="1200">
                <a:solidFill>
                  <a:srgbClr val="303134"/>
                </a:solidFill>
              </a:rPr>
              <a:t>synthetic dataset</a:t>
            </a:r>
            <a:r>
              <a:rPr lang="tr" sz="1200">
                <a:solidFill>
                  <a:srgbClr val="303134"/>
                </a:solidFill>
              </a:rPr>
              <a:t> used to simulate business data for</a:t>
            </a:r>
            <a:r>
              <a:rPr b="1" lang="tr" sz="1200">
                <a:solidFill>
                  <a:srgbClr val="303134"/>
                </a:solidFill>
              </a:rPr>
              <a:t> a retailer of scale models</a:t>
            </a:r>
            <a:r>
              <a:rPr lang="tr" sz="1200">
                <a:solidFill>
                  <a:srgbClr val="303134"/>
                </a:solidFill>
              </a:rPr>
              <a:t> of cars, ships, etc.</a:t>
            </a:r>
            <a:endParaRPr sz="1200">
              <a:solidFill>
                <a:srgbClr val="30313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➢"/>
            </a:pPr>
            <a:r>
              <a:rPr b="1" lang="tr" sz="1200">
                <a:solidFill>
                  <a:srgbClr val="303134"/>
                </a:solidFill>
              </a:rPr>
              <a:t>Typical relational tables:</a:t>
            </a:r>
            <a:r>
              <a:rPr lang="tr" sz="1200">
                <a:solidFill>
                  <a:srgbClr val="303134"/>
                </a:solidFill>
              </a:rPr>
              <a:t> customers, products, product lines, orders, order details, payments, employees, and offices which describe sales operations, products, and organizational structure. 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❖"/>
            </a:pPr>
            <a:r>
              <a:rPr b="1" lang="tr" sz="1200">
                <a:solidFill>
                  <a:srgbClr val="303134"/>
                </a:solidFill>
              </a:rPr>
              <a:t>What is the source?</a:t>
            </a:r>
            <a:endParaRPr b="1" sz="1200">
              <a:solidFill>
                <a:srgbClr val="30313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➢"/>
            </a:pPr>
            <a:r>
              <a:rPr lang="tr" sz="1200">
                <a:solidFill>
                  <a:srgbClr val="303134"/>
                </a:solidFill>
              </a:rPr>
              <a:t>The dataset comes from the ClassicModels sample database, originally provided by MySQLTutorial.</a:t>
            </a:r>
            <a:br>
              <a:rPr lang="tr" sz="1200">
                <a:solidFill>
                  <a:srgbClr val="303134"/>
                </a:solidFill>
              </a:rPr>
            </a:br>
            <a:r>
              <a:rPr lang="tr" sz="1200">
                <a:solidFill>
                  <a:srgbClr val="303134"/>
                </a:solidFill>
              </a:rPr>
              <a:t>It can be downloaded directly from places like the MySQL sample DB documentation. 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❖"/>
            </a:pPr>
            <a:r>
              <a:rPr b="1" lang="tr" sz="1200">
                <a:solidFill>
                  <a:srgbClr val="303134"/>
                </a:solidFill>
              </a:rPr>
              <a:t>How large is it?</a:t>
            </a:r>
            <a:endParaRPr b="1" sz="1200">
              <a:solidFill>
                <a:srgbClr val="30313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➢"/>
            </a:pPr>
            <a:r>
              <a:rPr lang="tr" sz="1200">
                <a:solidFill>
                  <a:srgbClr val="303134"/>
                </a:solidFill>
              </a:rPr>
              <a:t>The entire database is about 500 KB in size.</a:t>
            </a:r>
            <a:endParaRPr sz="1200">
              <a:solidFill>
                <a:srgbClr val="30313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➢"/>
            </a:pPr>
            <a:r>
              <a:rPr lang="tr" sz="1200">
                <a:solidFill>
                  <a:srgbClr val="303134"/>
                </a:solidFill>
              </a:rPr>
              <a:t>It consists of </a:t>
            </a:r>
            <a:r>
              <a:rPr b="1" lang="tr" sz="1200">
                <a:solidFill>
                  <a:srgbClr val="303134"/>
                </a:solidFill>
              </a:rPr>
              <a:t>8 tables</a:t>
            </a:r>
            <a:r>
              <a:rPr lang="tr" sz="1200">
                <a:solidFill>
                  <a:srgbClr val="303134"/>
                </a:solidFill>
              </a:rPr>
              <a:t> with a total of approximately </a:t>
            </a:r>
            <a:r>
              <a:rPr b="1" lang="tr" sz="1200">
                <a:solidFill>
                  <a:srgbClr val="303134"/>
                </a:solidFill>
              </a:rPr>
              <a:t>3,864 rows and about 59 columns</a:t>
            </a:r>
            <a:r>
              <a:rPr lang="tr" sz="1200">
                <a:solidFill>
                  <a:srgbClr val="303134"/>
                </a:solidFill>
              </a:rPr>
              <a:t> across the schema. 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❖"/>
            </a:pPr>
            <a:r>
              <a:rPr b="1" lang="tr" sz="1200">
                <a:solidFill>
                  <a:srgbClr val="303134"/>
                </a:solidFill>
              </a:rPr>
              <a:t>Did you perform any parsing or scraping?</a:t>
            </a:r>
            <a:endParaRPr b="1" sz="1200">
              <a:solidFill>
                <a:srgbClr val="30313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Nunito"/>
              <a:buChar char="➢"/>
            </a:pPr>
            <a:r>
              <a:rPr lang="tr" sz="1250">
                <a:solidFill>
                  <a:srgbClr val="303134"/>
                </a:solidFill>
              </a:rPr>
              <a:t>No, we did not perform any </a:t>
            </a:r>
            <a:r>
              <a:rPr b="1" lang="tr" sz="1250">
                <a:solidFill>
                  <a:srgbClr val="303134"/>
                </a:solidFill>
              </a:rPr>
              <a:t>automated</a:t>
            </a:r>
            <a:r>
              <a:rPr lang="tr" sz="1250">
                <a:solidFill>
                  <a:srgbClr val="303134"/>
                </a:solidFill>
              </a:rPr>
              <a:t> parsing or scraping. </a:t>
            </a:r>
            <a:r>
              <a:rPr b="1" lang="tr" sz="1250">
                <a:solidFill>
                  <a:srgbClr val="303134"/>
                </a:solidFill>
              </a:rPr>
              <a:t>All images used were</a:t>
            </a:r>
            <a:r>
              <a:rPr lang="tr" sz="1250">
                <a:solidFill>
                  <a:srgbClr val="303134"/>
                </a:solidFill>
              </a:rPr>
              <a:t> </a:t>
            </a:r>
            <a:r>
              <a:rPr b="1" lang="tr" sz="1250">
                <a:solidFill>
                  <a:srgbClr val="303134"/>
                </a:solidFill>
              </a:rPr>
              <a:t>manually sourced</a:t>
            </a:r>
            <a:r>
              <a:rPr lang="tr" sz="1250">
                <a:solidFill>
                  <a:srgbClr val="303134"/>
                </a:solidFill>
              </a:rPr>
              <a:t> from copyright-free repositories and </a:t>
            </a:r>
            <a:r>
              <a:rPr b="1" lang="tr" sz="1250">
                <a:solidFill>
                  <a:srgbClr val="303134"/>
                </a:solidFill>
              </a:rPr>
              <a:t>included as static assets</a:t>
            </a:r>
            <a:r>
              <a:rPr lang="tr" sz="1250">
                <a:solidFill>
                  <a:srgbClr val="303134"/>
                </a:solidFill>
              </a:rPr>
              <a:t>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❖"/>
            </a:pPr>
            <a:r>
              <a:rPr b="1" lang="tr" sz="1200">
                <a:solidFill>
                  <a:srgbClr val="303134"/>
                </a:solidFill>
              </a:rPr>
              <a:t>Did you use synthetic data?</a:t>
            </a:r>
            <a:endParaRPr b="1" sz="1200">
              <a:solidFill>
                <a:srgbClr val="30313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➢"/>
            </a:pPr>
            <a:r>
              <a:rPr lang="tr" sz="1200">
                <a:solidFill>
                  <a:srgbClr val="303134"/>
                </a:solidFill>
              </a:rPr>
              <a:t>The ClassicModels dataset is an educational dataset, and all of its data is synthetic. </a:t>
            </a:r>
            <a:endParaRPr sz="1200">
              <a:solidFill>
                <a:srgbClr val="30313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➢"/>
            </a:pPr>
            <a:r>
              <a:rPr lang="tr" sz="1200">
                <a:solidFill>
                  <a:srgbClr val="303134"/>
                </a:solidFill>
              </a:rPr>
              <a:t>However, we did not inject any extra data into the database other than testing its functionality.</a:t>
            </a:r>
            <a:endParaRPr sz="1200">
              <a:solidFill>
                <a:srgbClr val="30313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0313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50" y="658175"/>
            <a:ext cx="5030694" cy="22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 title="Screenshot 2025-12-22 at 01.09.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0" y="2955100"/>
            <a:ext cx="5030702" cy="185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 title="Screenshot 2025-12-22 at 01.10.3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5600" y="658175"/>
            <a:ext cx="3053950" cy="4151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 txBox="1"/>
          <p:nvPr>
            <p:ph type="title"/>
          </p:nvPr>
        </p:nvSpPr>
        <p:spPr>
          <a:xfrm>
            <a:off x="311700" y="503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Features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type="title"/>
          </p:nvPr>
        </p:nvSpPr>
        <p:spPr>
          <a:xfrm>
            <a:off x="311700" y="503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Features</a:t>
            </a:r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38725"/>
            <a:ext cx="4081650" cy="233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38725"/>
            <a:ext cx="4260300" cy="233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2969263"/>
            <a:ext cx="4260299" cy="188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 title="Screenshot 2025-12-22 at 01.05.0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021025"/>
            <a:ext cx="4081649" cy="183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311700" y="503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Features</a:t>
            </a:r>
            <a:endParaRPr/>
          </a:p>
        </p:txBody>
      </p:sp>
      <p:pic>
        <p:nvPicPr>
          <p:cNvPr id="342" name="Google Shape;342;p40" title="Screenshot 2025-12-22 at 00.46.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65450"/>
            <a:ext cx="4260301" cy="22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0" title="Screenshot 2025-12-22 at 01.01.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565450"/>
            <a:ext cx="4081649" cy="225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 title="Screenshot 2025-12-22 at 01.01.5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69275"/>
            <a:ext cx="4081649" cy="18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 title="Screenshot 2025-12-22 at 01.05.3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969275"/>
            <a:ext cx="4260301" cy="18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</p:txBody>
      </p:sp>
      <p:sp>
        <p:nvSpPr>
          <p:cNvPr id="351" name="Google Shape;351;p41"/>
          <p:cNvSpPr txBox="1"/>
          <p:nvPr>
            <p:ph idx="1" type="body"/>
          </p:nvPr>
        </p:nvSpPr>
        <p:spPr>
          <a:xfrm>
            <a:off x="0" y="1017800"/>
            <a:ext cx="4912500" cy="313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303134"/>
                </a:solidFill>
              </a:rPr>
              <a:t>This complex query is a data analysis function that </a:t>
            </a:r>
            <a:r>
              <a:rPr b="1" lang="tr" sz="1200">
                <a:solidFill>
                  <a:srgbClr val="303134"/>
                </a:solidFill>
              </a:rPr>
              <a:t>joins Offices, Employees, Customers, Orders, OrderDetails</a:t>
            </a:r>
            <a:r>
              <a:rPr lang="tr" sz="1200">
                <a:solidFill>
                  <a:srgbClr val="303134"/>
                </a:solidFill>
              </a:rPr>
              <a:t> to link office data to individual sales transactions.</a:t>
            </a:r>
            <a:endParaRPr b="1"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303134"/>
                </a:solidFill>
              </a:rPr>
              <a:t>The subquery dynamically calculates the average revenue of other employees in the same office for every row, allowing for a fair, location-based performance comparison. It aggregates revenue for all peers in that office first, then calculates the </a:t>
            </a:r>
            <a:r>
              <a:rPr lang="tr" sz="1200">
                <a:solidFill>
                  <a:srgbClr val="303134"/>
                </a:solidFill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lang="tr" sz="1200">
                <a:solidFill>
                  <a:srgbClr val="303134"/>
                </a:solidFill>
              </a:rPr>
              <a:t> of those totals.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Roboto"/>
              <a:buChar char="●"/>
            </a:pPr>
            <a:r>
              <a:rPr lang="tr" sz="1200">
                <a:solidFill>
                  <a:srgbClr val="303134"/>
                </a:solidFill>
              </a:rPr>
              <a:t>The inner </a:t>
            </a:r>
            <a:r>
              <a:rPr lang="tr" sz="1200">
                <a:solidFill>
                  <a:srgbClr val="303134"/>
                </a:solidFill>
                <a:latin typeface="Roboto Mono"/>
                <a:ea typeface="Roboto Mono"/>
                <a:cs typeface="Roboto Mono"/>
                <a:sym typeface="Roboto Mono"/>
              </a:rPr>
              <a:t>GROUP BY </a:t>
            </a:r>
            <a:r>
              <a:rPr lang="tr" sz="1200">
                <a:solidFill>
                  <a:srgbClr val="303134"/>
                </a:solidFill>
              </a:rPr>
              <a:t>statement helps to calculate the average revenue by aggregating individual employee</a:t>
            </a:r>
            <a:endParaRPr sz="1200">
              <a:solidFill>
                <a:srgbClr val="30313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303134"/>
                </a:solidFill>
              </a:rPr>
              <a:t>revenue. The outer </a:t>
            </a:r>
            <a:r>
              <a:rPr lang="tr" sz="1200">
                <a:solidFill>
                  <a:srgbClr val="303134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r>
              <a:rPr lang="tr" sz="1200">
                <a:solidFill>
                  <a:srgbClr val="303134"/>
                </a:solidFill>
              </a:rPr>
              <a:t> calculates the total for that</a:t>
            </a:r>
            <a:endParaRPr sz="1200">
              <a:solidFill>
                <a:srgbClr val="303134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303134"/>
                </a:solidFill>
              </a:rPr>
              <a:t>individual sales representative.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Roboto"/>
              <a:buChar char="●"/>
            </a:pPr>
            <a:r>
              <a:rPr lang="tr" sz="1200">
                <a:solidFill>
                  <a:srgbClr val="303134"/>
                </a:solidFill>
              </a:rPr>
              <a:t>It also uses </a:t>
            </a:r>
            <a:r>
              <a:rPr lang="tr" sz="1200">
                <a:solidFill>
                  <a:srgbClr val="303134"/>
                </a:solidFill>
                <a:latin typeface="Roboto Mono"/>
                <a:ea typeface="Roboto Mono"/>
                <a:cs typeface="Roboto Mono"/>
                <a:sym typeface="Roboto Mono"/>
              </a:rPr>
              <a:t>COALESCE</a:t>
            </a:r>
            <a:r>
              <a:rPr lang="tr" sz="1200">
                <a:solidFill>
                  <a:srgbClr val="303134"/>
                </a:solidFill>
              </a:rPr>
              <a:t> to handle NULL values (employees</a:t>
            </a:r>
            <a:endParaRPr sz="1200">
              <a:solidFill>
                <a:srgbClr val="303134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303134"/>
                </a:solidFill>
              </a:rPr>
              <a:t>with no sales appear as $0.00).</a:t>
            </a:r>
            <a:endParaRPr sz="1200">
              <a:solidFill>
                <a:srgbClr val="303134"/>
              </a:solidFill>
            </a:endParaRPr>
          </a:p>
        </p:txBody>
      </p:sp>
      <p:pic>
        <p:nvPicPr>
          <p:cNvPr id="352" name="Google Shape;352;p41" title="Screenshot 2025-12-20 at 23.31.09.png"/>
          <p:cNvPicPr preferRelativeResize="0"/>
          <p:nvPr/>
        </p:nvPicPr>
        <p:blipFill rotWithShape="1">
          <a:blip r:embed="rId3">
            <a:alphaModFix/>
          </a:blip>
          <a:srcRect b="0" l="8484" r="4407" t="2600"/>
          <a:stretch/>
        </p:blipFill>
        <p:spPr>
          <a:xfrm>
            <a:off x="4871225" y="55475"/>
            <a:ext cx="4205551" cy="47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28125" y="1346975"/>
            <a:ext cx="5079900" cy="3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/>
              <a:t>Lords of Data consists of 5 members: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tr" sz="1400"/>
              <a:t>Celal GÜNDOĞDU (150230007)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Mainly responsible for the </a:t>
            </a:r>
            <a:r>
              <a:rPr lang="tr">
                <a:latin typeface="Roboto Mono"/>
                <a:ea typeface="Roboto Mono"/>
                <a:cs typeface="Roboto Mono"/>
                <a:sym typeface="Roboto Mono"/>
              </a:rPr>
              <a:t>orders</a:t>
            </a:r>
            <a:r>
              <a:rPr lang="tr"/>
              <a:t> table ,as well as the </a:t>
            </a:r>
            <a:r>
              <a:rPr lang="tr">
                <a:latin typeface="Roboto Mono"/>
                <a:ea typeface="Roboto Mono"/>
                <a:cs typeface="Roboto Mono"/>
                <a:sym typeface="Roboto Mono"/>
              </a:rPr>
              <a:t>offices</a:t>
            </a:r>
            <a:r>
              <a:rPr lang="tr"/>
              <a:t> table.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Order history maintaining and managing system.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Office unit system and management for employees.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Complex analytical queries relating office performance.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Search and filter implementations.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Complete password authentication system.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UI modifications.</a:t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300" y="63850"/>
            <a:ext cx="3497525" cy="158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300" y="1724825"/>
            <a:ext cx="3497524" cy="16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 title="WhatsApp Image 2025-12-21 at 19.39.30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500" y="63838"/>
            <a:ext cx="1327575" cy="158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0300" y="3540600"/>
            <a:ext cx="2107326" cy="131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0250" y="3572325"/>
            <a:ext cx="1327575" cy="128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</p:txBody>
      </p:sp>
      <p:sp>
        <p:nvSpPr>
          <p:cNvPr id="358" name="Google Shape;358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2" title="Screenshot 2025-12-21 at 23.36.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800"/>
            <a:ext cx="8520602" cy="37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</p:txBody>
      </p:sp>
      <p:sp>
        <p:nvSpPr>
          <p:cNvPr id="365" name="Google Shape;365;p43"/>
          <p:cNvSpPr txBox="1"/>
          <p:nvPr>
            <p:ph idx="1" type="body"/>
          </p:nvPr>
        </p:nvSpPr>
        <p:spPr>
          <a:xfrm>
            <a:off x="-106925" y="910900"/>
            <a:ext cx="4730700" cy="3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303134"/>
              </a:buClr>
              <a:buSzPts val="1500"/>
              <a:buFont typeface="Arial"/>
              <a:buChar char="●"/>
            </a:pPr>
            <a:r>
              <a:rPr lang="tr" sz="1300">
                <a:solidFill>
                  <a:srgbClr val="000000"/>
                </a:solidFill>
              </a:rPr>
              <a:t>This complex query examines the offices in a comparative manner in each product type. It </a:t>
            </a:r>
            <a:r>
              <a:rPr b="1" lang="tr" sz="1300">
                <a:solidFill>
                  <a:srgbClr val="000000"/>
                </a:solidFill>
              </a:rPr>
              <a:t>JOINS </a:t>
            </a:r>
            <a:r>
              <a:rPr b="1" lang="tr" sz="1200">
                <a:solidFill>
                  <a:srgbClr val="303134"/>
                </a:solidFill>
              </a:rPr>
              <a:t>Offices, Employees, Customers, Orders, OrderDetails , products , productLines.</a:t>
            </a:r>
            <a:endParaRPr b="1" sz="1500">
              <a:solidFill>
                <a:srgbClr val="303134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300"/>
              <a:buFont typeface="Arial"/>
              <a:buChar char="●"/>
            </a:pPr>
            <a:r>
              <a:rPr lang="tr" sz="1300">
                <a:solidFill>
                  <a:srgbClr val="303134"/>
                </a:solidFill>
              </a:rPr>
              <a:t>It utilizes a </a:t>
            </a:r>
            <a:r>
              <a:rPr b="1" lang="tr" sz="1300">
                <a:solidFill>
                  <a:srgbClr val="303134"/>
                </a:solidFill>
              </a:rPr>
              <a:t>correlated nested subquery</a:t>
            </a:r>
            <a:r>
              <a:rPr lang="tr" sz="1300">
                <a:solidFill>
                  <a:srgbClr val="303134"/>
                </a:solidFill>
              </a:rPr>
              <a:t> to calculate global </a:t>
            </a:r>
            <a:r>
              <a:rPr lang="tr" sz="1300">
                <a:solidFill>
                  <a:srgbClr val="303134"/>
                </a:solidFill>
              </a:rPr>
              <a:t>average</a:t>
            </a:r>
            <a:r>
              <a:rPr lang="tr" sz="1300">
                <a:solidFill>
                  <a:srgbClr val="303134"/>
                </a:solidFill>
              </a:rPr>
              <a:t>. For each record, the subquery calculates the </a:t>
            </a:r>
            <a:r>
              <a:rPr i="1" lang="tr" sz="1300">
                <a:solidFill>
                  <a:srgbClr val="303134"/>
                </a:solidFill>
              </a:rPr>
              <a:t>worldwide</a:t>
            </a:r>
            <a:r>
              <a:rPr lang="tr" sz="1300">
                <a:solidFill>
                  <a:srgbClr val="303134"/>
                </a:solidFill>
              </a:rPr>
              <a:t> average revenue for that category, allowing for performance comparison.</a:t>
            </a:r>
            <a:endParaRPr sz="1300">
              <a:solidFill>
                <a:srgbClr val="303134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300"/>
              <a:buFont typeface="Arial"/>
              <a:buChar char="●"/>
            </a:pPr>
            <a:r>
              <a:rPr lang="tr" sz="1300">
                <a:solidFill>
                  <a:srgbClr val="303134"/>
                </a:solidFill>
              </a:rPr>
              <a:t>It relies on </a:t>
            </a:r>
            <a:r>
              <a:rPr b="1" lang="tr" sz="1300">
                <a:solidFill>
                  <a:srgbClr val="303134"/>
                </a:solidFill>
              </a:rPr>
              <a:t>Dynamic SQL generation</a:t>
            </a:r>
            <a:r>
              <a:rPr lang="tr" sz="1300">
                <a:solidFill>
                  <a:srgbClr val="303134"/>
                </a:solidFill>
              </a:rPr>
              <a:t> to apply user-defined filters and supports </a:t>
            </a:r>
            <a:r>
              <a:rPr b="1" lang="tr" sz="1300">
                <a:solidFill>
                  <a:srgbClr val="303134"/>
                </a:solidFill>
              </a:rPr>
              <a:t>Pagination</a:t>
            </a:r>
            <a:r>
              <a:rPr lang="tr" sz="1300">
                <a:solidFill>
                  <a:srgbClr val="303134"/>
                </a:solidFill>
              </a:rPr>
              <a:t>  to manage large result sets efficiently.</a:t>
            </a:r>
            <a:endParaRPr sz="1300">
              <a:solidFill>
                <a:srgbClr val="303134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300"/>
              <a:buFont typeface="Arial"/>
              <a:buChar char="●"/>
            </a:pPr>
            <a:r>
              <a:rPr lang="tr" sz="1300">
                <a:solidFill>
                  <a:srgbClr val="303134"/>
                </a:solidFill>
              </a:rPr>
              <a:t>It uses </a:t>
            </a:r>
            <a:r>
              <a:rPr lang="tr" sz="13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COALESCE</a:t>
            </a:r>
            <a:r>
              <a:rPr lang="tr" sz="1300">
                <a:solidFill>
                  <a:srgbClr val="30313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tr" sz="1300">
                <a:solidFill>
                  <a:srgbClr val="303134"/>
                </a:solidFill>
              </a:rPr>
              <a:t>functions to handle </a:t>
            </a:r>
            <a:r>
              <a:rPr lang="tr" sz="13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rPr lang="tr" sz="1300">
                <a:solidFill>
                  <a:srgbClr val="30313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tr" sz="1300">
                <a:solidFill>
                  <a:srgbClr val="303134"/>
                </a:solidFill>
              </a:rPr>
              <a:t>values, ensuring accurate financial calculations even for product lines that haven't generated sales in specific regions yet.</a:t>
            </a:r>
            <a:endParaRPr sz="1300">
              <a:solidFill>
                <a:srgbClr val="303134"/>
              </a:solidFill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 b="0" l="0" r="0" t="-979"/>
          <a:stretch/>
        </p:blipFill>
        <p:spPr>
          <a:xfrm>
            <a:off x="4730700" y="0"/>
            <a:ext cx="44133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25" y="945625"/>
            <a:ext cx="7002376" cy="37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</p:txBody>
      </p:sp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-139250" y="852575"/>
            <a:ext cx="4911600" cy="4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303134"/>
              </a:buClr>
              <a:buSzPts val="1300"/>
              <a:buFont typeface="Roboto"/>
              <a:buChar char="●"/>
            </a:pPr>
            <a:r>
              <a:rPr lang="tr" sz="1300">
                <a:solidFill>
                  <a:srgbClr val="303134"/>
                </a:solidFill>
              </a:rPr>
              <a:t>This query generates a comprehensive performance report by merging workforce data with sales metrics in offices manner.</a:t>
            </a:r>
            <a:endParaRPr sz="1300">
              <a:solidFill>
                <a:srgbClr val="303134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300"/>
              <a:buFont typeface="Arial"/>
              <a:buChar char="●"/>
            </a:pPr>
            <a:r>
              <a:rPr lang="tr" sz="1300">
                <a:solidFill>
                  <a:srgbClr val="303134"/>
                </a:solidFill>
              </a:rPr>
              <a:t>It joins </a:t>
            </a:r>
            <a:r>
              <a:rPr b="1" lang="tr" sz="1300">
                <a:solidFill>
                  <a:srgbClr val="303134"/>
                </a:solidFill>
              </a:rPr>
              <a:t>5 tables</a:t>
            </a:r>
            <a:r>
              <a:rPr lang="tr" sz="1300">
                <a:solidFill>
                  <a:srgbClr val="303134"/>
                </a:solidFill>
              </a:rPr>
              <a:t> (</a:t>
            </a:r>
            <a:r>
              <a:rPr lang="tr" sz="13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Offices</a:t>
            </a:r>
            <a:r>
              <a:rPr lang="tr" sz="1300">
                <a:solidFill>
                  <a:srgbClr val="188038"/>
                </a:solidFill>
              </a:rPr>
              <a:t>, </a:t>
            </a:r>
            <a:r>
              <a:rPr lang="tr" sz="13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Employees</a:t>
            </a:r>
            <a:r>
              <a:rPr lang="tr" sz="1300">
                <a:solidFill>
                  <a:srgbClr val="188038"/>
                </a:solidFill>
              </a:rPr>
              <a:t>, </a:t>
            </a:r>
            <a:r>
              <a:rPr lang="tr" sz="13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Customers</a:t>
            </a:r>
            <a:r>
              <a:rPr lang="tr" sz="1300">
                <a:solidFill>
                  <a:srgbClr val="188038"/>
                </a:solidFill>
              </a:rPr>
              <a:t>, </a:t>
            </a:r>
            <a:r>
              <a:rPr lang="tr" sz="13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Orders</a:t>
            </a:r>
            <a:r>
              <a:rPr lang="tr" sz="1300">
                <a:solidFill>
                  <a:srgbClr val="188038"/>
                </a:solidFill>
              </a:rPr>
              <a:t>, </a:t>
            </a:r>
            <a:r>
              <a:rPr lang="tr" sz="13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OrderDetails</a:t>
            </a:r>
            <a:r>
              <a:rPr lang="tr" sz="1300">
                <a:solidFill>
                  <a:srgbClr val="303134"/>
                </a:solidFill>
              </a:rPr>
              <a:t>) using </a:t>
            </a:r>
            <a:r>
              <a:rPr lang="tr" sz="1200">
                <a:solidFill>
                  <a:srgbClr val="303134"/>
                </a:solidFill>
                <a:latin typeface="Courier"/>
                <a:ea typeface="Courier"/>
                <a:cs typeface="Courier"/>
                <a:sym typeface="Courier"/>
              </a:rPr>
              <a:t>LEFT JOINS </a:t>
            </a:r>
            <a:r>
              <a:rPr lang="tr" sz="1200">
                <a:solidFill>
                  <a:srgbClr val="303134"/>
                </a:solidFill>
              </a:rPr>
              <a:t>with </a:t>
            </a:r>
            <a:r>
              <a:rPr lang="tr" sz="1300">
                <a:solidFill>
                  <a:srgbClr val="303134"/>
                </a:solidFill>
              </a:rPr>
              <a:t>preserving data integrity.</a:t>
            </a:r>
            <a:endParaRPr sz="1300">
              <a:solidFill>
                <a:srgbClr val="303134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300"/>
              <a:buFont typeface="Arial"/>
              <a:buChar char="●"/>
            </a:pPr>
            <a:r>
              <a:rPr lang="tr" sz="1300">
                <a:solidFill>
                  <a:srgbClr val="303134"/>
                </a:solidFill>
              </a:rPr>
              <a:t>It uses </a:t>
            </a:r>
            <a:r>
              <a:rPr lang="tr" sz="13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COUNT(DISTINCT column)</a:t>
            </a:r>
            <a:r>
              <a:rPr lang="tr" sz="1300">
                <a:solidFill>
                  <a:srgbClr val="303134"/>
                </a:solidFill>
              </a:rPr>
              <a:t> to accurately count employees and customers. This is crucial to prevent the "duplicate counting caused by the multi-table joins.</a:t>
            </a:r>
            <a:endParaRPr sz="1300">
              <a:solidFill>
                <a:srgbClr val="303134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300"/>
              <a:buFont typeface="Arial"/>
              <a:buChar char="●"/>
            </a:pPr>
            <a:r>
              <a:rPr lang="tr" sz="1300">
                <a:solidFill>
                  <a:srgbClr val="303134"/>
                </a:solidFill>
              </a:rPr>
              <a:t>A </a:t>
            </a:r>
            <a:r>
              <a:rPr b="1" lang="tr" sz="1300">
                <a:solidFill>
                  <a:srgbClr val="303134"/>
                </a:solidFill>
              </a:rPr>
              <a:t>Scalar Subquery</a:t>
            </a:r>
            <a:r>
              <a:rPr lang="tr" sz="1300">
                <a:solidFill>
                  <a:srgbClr val="303134"/>
                </a:solidFill>
              </a:rPr>
              <a:t> is used in the </a:t>
            </a:r>
            <a:r>
              <a:rPr lang="tr" sz="13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SELECT </a:t>
            </a:r>
            <a:r>
              <a:rPr lang="tr" sz="1300">
                <a:solidFill>
                  <a:srgbClr val="303134"/>
                </a:solidFill>
              </a:rPr>
              <a:t>clause to dynamically fetch the specific "Manager" or "VP" for each office without complicating the main </a:t>
            </a:r>
            <a:r>
              <a:rPr lang="tr" sz="1300">
                <a:solidFill>
                  <a:srgbClr val="188038"/>
                </a:solidFill>
                <a:latin typeface="Courier"/>
                <a:ea typeface="Courier"/>
                <a:cs typeface="Courier"/>
                <a:sym typeface="Courier"/>
              </a:rPr>
              <a:t>GROUP BY</a:t>
            </a:r>
            <a:r>
              <a:rPr lang="tr" sz="1300">
                <a:solidFill>
                  <a:srgbClr val="303134"/>
                </a:solidFill>
              </a:rPr>
              <a:t> logic.</a:t>
            </a:r>
            <a:endParaRPr sz="1300">
              <a:solidFill>
                <a:srgbClr val="303134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300"/>
              <a:buFont typeface="Arial"/>
              <a:buChar char="●"/>
            </a:pPr>
            <a:r>
              <a:rPr lang="tr" sz="1300">
                <a:solidFill>
                  <a:srgbClr val="303134"/>
                </a:solidFill>
              </a:rPr>
              <a:t>It implements a conditional </a:t>
            </a:r>
            <a:r>
              <a:rPr b="1" lang="tr" sz="1300">
                <a:solidFill>
                  <a:srgbClr val="303134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tr" sz="1300">
                <a:solidFill>
                  <a:srgbClr val="303134"/>
                </a:solidFill>
              </a:rPr>
              <a:t> statement</a:t>
            </a:r>
            <a:r>
              <a:rPr lang="tr" sz="1300">
                <a:solidFill>
                  <a:srgbClr val="303134"/>
                </a:solidFill>
              </a:rPr>
              <a:t> to calculate the 'Average Order Value', safely handling potential division-by-zero errors for new offices</a:t>
            </a:r>
            <a:endParaRPr sz="1300">
              <a:solidFill>
                <a:srgbClr val="303134"/>
              </a:solidFill>
            </a:endParaRPr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575" y="0"/>
            <a:ext cx="44884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950" y="947500"/>
            <a:ext cx="6740699" cy="38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type="title"/>
          </p:nvPr>
        </p:nvSpPr>
        <p:spPr>
          <a:xfrm>
            <a:off x="180425" y="38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</p:txBody>
      </p:sp>
      <p:sp>
        <p:nvSpPr>
          <p:cNvPr id="391" name="Google Shape;391;p47"/>
          <p:cNvSpPr txBox="1"/>
          <p:nvPr>
            <p:ph idx="1" type="body"/>
          </p:nvPr>
        </p:nvSpPr>
        <p:spPr>
          <a:xfrm>
            <a:off x="0" y="538975"/>
            <a:ext cx="5073900" cy="3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tr" sz="1200">
                <a:solidFill>
                  <a:srgbClr val="303134"/>
                </a:solidFill>
              </a:rPr>
              <a:t>The "Feel Lucky" query is a complex analytical tool designed to provide a personalized, randomized recommendation for customers. It traverses seven different tables to find a connection between a customer's history, their assigned support staff, and a random product recommendation.</a:t>
            </a:r>
            <a:endParaRPr sz="1100">
              <a:solidFill>
                <a:srgbClr val="3031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303134"/>
                </a:solidFill>
              </a:rPr>
              <a:t>The query prioritizes the city of the </a:t>
            </a:r>
            <a:r>
              <a:rPr b="1" lang="tr" sz="1200">
                <a:solidFill>
                  <a:srgbClr val="303134"/>
                </a:solidFill>
              </a:rPr>
              <a:t>Sales Representative</a:t>
            </a:r>
            <a:r>
              <a:rPr lang="tr" sz="1200">
                <a:solidFill>
                  <a:srgbClr val="303134"/>
                </a:solidFill>
              </a:rPr>
              <a:t> assigned to the customer (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o.city</a:t>
            </a:r>
            <a:r>
              <a:rPr lang="tr" sz="1200">
                <a:solidFill>
                  <a:srgbClr val="303134"/>
                </a:solidFill>
              </a:rPr>
              <a:t>). If a customer is not assigned a representative, the system dynamically falls back to a </a:t>
            </a:r>
            <a:r>
              <a:rPr b="1" lang="tr" sz="1200">
                <a:solidFill>
                  <a:srgbClr val="303134"/>
                </a:solidFill>
              </a:rPr>
              <a:t>completely random office city</a:t>
            </a:r>
            <a:r>
              <a:rPr lang="tr" sz="1200">
                <a:solidFill>
                  <a:srgbClr val="303134"/>
                </a:solidFill>
              </a:rPr>
              <a:t> (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off.city</a:t>
            </a:r>
            <a:r>
              <a:rPr lang="tr" sz="1200">
                <a:solidFill>
                  <a:srgbClr val="303134"/>
                </a:solidFill>
              </a:rPr>
              <a:t>). This ensures the user always receives a travel suggestion.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303134"/>
                </a:solidFill>
              </a:rPr>
              <a:t>To generate a valid recommendation, the query executes a </a:t>
            </a:r>
            <a:r>
              <a:rPr b="1" lang="tr" sz="1200">
                <a:solidFill>
                  <a:srgbClr val="303134"/>
                </a:solidFill>
              </a:rPr>
              <a:t>7-table join</a:t>
            </a:r>
            <a:r>
              <a:rPr lang="tr" sz="1200">
                <a:solidFill>
                  <a:srgbClr val="303134"/>
                </a:solidFill>
              </a:rPr>
              <a:t>:</a:t>
            </a:r>
            <a:endParaRPr sz="1200">
              <a:solidFill>
                <a:srgbClr val="303134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AutoNum type="arabicPeriod"/>
            </a:pPr>
            <a:r>
              <a:rPr b="1" lang="tr" sz="1200">
                <a:solidFill>
                  <a:srgbClr val="303134"/>
                </a:solidFill>
              </a:rPr>
              <a:t>Customer</a:t>
            </a:r>
            <a:r>
              <a:rPr lang="tr" sz="1200">
                <a:solidFill>
                  <a:srgbClr val="303134"/>
                </a:solidFill>
              </a:rPr>
              <a:t> → </a:t>
            </a:r>
            <a:r>
              <a:rPr b="1" lang="tr" sz="1200">
                <a:solidFill>
                  <a:srgbClr val="303134"/>
                </a:solidFill>
              </a:rPr>
              <a:t>Employee</a:t>
            </a:r>
            <a:r>
              <a:rPr lang="tr" sz="1200">
                <a:solidFill>
                  <a:srgbClr val="303134"/>
                </a:solidFill>
              </a:rPr>
              <a:t>: Identifies the Sales Rep.</a:t>
            </a:r>
            <a:endParaRPr sz="1200">
              <a:solidFill>
                <a:srgbClr val="303134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AutoNum type="arabicPeriod"/>
            </a:pPr>
            <a:r>
              <a:rPr b="1" lang="tr" sz="1200">
                <a:solidFill>
                  <a:srgbClr val="303134"/>
                </a:solidFill>
              </a:rPr>
              <a:t>Employee</a:t>
            </a:r>
            <a:r>
              <a:rPr lang="tr" sz="1200">
                <a:solidFill>
                  <a:srgbClr val="303134"/>
                </a:solidFill>
              </a:rPr>
              <a:t> → </a:t>
            </a:r>
            <a:r>
              <a:rPr b="1" lang="tr" sz="1200">
                <a:solidFill>
                  <a:srgbClr val="303134"/>
                </a:solidFill>
              </a:rPr>
              <a:t>Office</a:t>
            </a:r>
            <a:r>
              <a:rPr lang="tr" sz="1200">
                <a:solidFill>
                  <a:srgbClr val="303134"/>
                </a:solidFill>
              </a:rPr>
              <a:t>: Finds the Rep's home base.</a:t>
            </a:r>
            <a:endParaRPr sz="1200">
              <a:solidFill>
                <a:srgbClr val="303134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AutoNum type="arabicPeriod"/>
            </a:pPr>
            <a:r>
              <a:rPr b="1" lang="tr" sz="1200">
                <a:solidFill>
                  <a:srgbClr val="303134"/>
                </a:solidFill>
              </a:rPr>
              <a:t>Customer</a:t>
            </a:r>
            <a:r>
              <a:rPr lang="tr" sz="1200">
                <a:solidFill>
                  <a:srgbClr val="303134"/>
                </a:solidFill>
              </a:rPr>
              <a:t> → </a:t>
            </a:r>
            <a:r>
              <a:rPr b="1" lang="tr" sz="1200">
                <a:solidFill>
                  <a:srgbClr val="303134"/>
                </a:solidFill>
              </a:rPr>
              <a:t>Order</a:t>
            </a:r>
            <a:r>
              <a:rPr lang="tr" sz="1200">
                <a:solidFill>
                  <a:srgbClr val="303134"/>
                </a:solidFill>
              </a:rPr>
              <a:t>: Looks at buying history.</a:t>
            </a:r>
            <a:endParaRPr sz="1200">
              <a:solidFill>
                <a:srgbClr val="303134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AutoNum type="arabicPeriod"/>
            </a:pPr>
            <a:r>
              <a:rPr b="1" lang="tr" sz="1200">
                <a:solidFill>
                  <a:srgbClr val="303134"/>
                </a:solidFill>
              </a:rPr>
              <a:t>Order</a:t>
            </a:r>
            <a:r>
              <a:rPr lang="tr" sz="1200">
                <a:solidFill>
                  <a:srgbClr val="303134"/>
                </a:solidFill>
              </a:rPr>
              <a:t> → </a:t>
            </a:r>
            <a:r>
              <a:rPr b="1" lang="tr" sz="1200">
                <a:solidFill>
                  <a:srgbClr val="303134"/>
                </a:solidFill>
              </a:rPr>
              <a:t>OrderDetails</a:t>
            </a:r>
            <a:r>
              <a:rPr lang="tr" sz="1200">
                <a:solidFill>
                  <a:srgbClr val="303134"/>
                </a:solidFill>
              </a:rPr>
              <a:t> → </a:t>
            </a:r>
            <a:r>
              <a:rPr b="1" lang="tr" sz="1200">
                <a:solidFill>
                  <a:srgbClr val="303134"/>
                </a:solidFill>
              </a:rPr>
              <a:t>Product</a:t>
            </a:r>
            <a:r>
              <a:rPr lang="tr" sz="1200">
                <a:solidFill>
                  <a:srgbClr val="303134"/>
                </a:solidFill>
              </a:rPr>
              <a:t>: Finds the specific items purchased.</a:t>
            </a:r>
            <a:endParaRPr sz="1200">
              <a:solidFill>
                <a:srgbClr val="30313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392" name="Google Shape;392;p47" title="Screenshot from 2025-12-21 21-31-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38550"/>
            <a:ext cx="3901079" cy="50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/>
          <p:nvPr>
            <p:ph type="title"/>
          </p:nvPr>
        </p:nvSpPr>
        <p:spPr>
          <a:xfrm>
            <a:off x="180425" y="38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</p:txBody>
      </p:sp>
      <p:pic>
        <p:nvPicPr>
          <p:cNvPr id="398" name="Google Shape;398;p48" title="Screenshot from 2025-12-21 23-33-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62" y="1003856"/>
            <a:ext cx="7933675" cy="313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</p:txBody>
      </p:sp>
      <p:pic>
        <p:nvPicPr>
          <p:cNvPr id="404" name="Google Shape;404;p49" title="Screenshot 2025-12-21 at 18.21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125" y="161375"/>
            <a:ext cx="4143026" cy="45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9"/>
          <p:cNvSpPr txBox="1"/>
          <p:nvPr>
            <p:ph idx="1" type="body"/>
          </p:nvPr>
        </p:nvSpPr>
        <p:spPr>
          <a:xfrm>
            <a:off x="0" y="1017800"/>
            <a:ext cx="4732800" cy="364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303134"/>
                </a:solidFill>
              </a:rPr>
              <a:t>This complex query is a product-line–level analytics reporting function.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303134"/>
                </a:solidFill>
              </a:rPr>
              <a:t>It joins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productlines</a:t>
            </a:r>
            <a:r>
              <a:rPr lang="tr" sz="1200">
                <a:solidFill>
                  <a:srgbClr val="303134"/>
                </a:solidFill>
              </a:rPr>
              <a:t>,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products</a:t>
            </a:r>
            <a:r>
              <a:rPr lang="tr" sz="1200">
                <a:solidFill>
                  <a:srgbClr val="303134"/>
                </a:solidFill>
              </a:rPr>
              <a:t>,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orderdetails</a:t>
            </a:r>
            <a:r>
              <a:rPr lang="tr" sz="1200">
                <a:solidFill>
                  <a:srgbClr val="303134"/>
                </a:solidFill>
              </a:rPr>
              <a:t>, and </a:t>
            </a:r>
            <a:r>
              <a:rPr lang="tr" sz="1200">
                <a:solidFill>
                  <a:srgbClr val="303134"/>
                </a:solidFill>
                <a:latin typeface="Roboto Mono"/>
                <a:ea typeface="Roboto Mono"/>
                <a:cs typeface="Roboto Mono"/>
                <a:sym typeface="Roboto Mono"/>
              </a:rPr>
              <a:t>orders</a:t>
            </a:r>
            <a:r>
              <a:rPr lang="tr" sz="1200">
                <a:solidFill>
                  <a:srgbClr val="303134"/>
                </a:solidFill>
              </a:rPr>
              <a:t> to </a:t>
            </a:r>
            <a:r>
              <a:rPr b="1" lang="tr" sz="1200">
                <a:solidFill>
                  <a:srgbClr val="303134"/>
                </a:solidFill>
              </a:rPr>
              <a:t>connect product categories to individual sales transactions</a:t>
            </a:r>
            <a:r>
              <a:rPr lang="tr" sz="1200">
                <a:solidFill>
                  <a:srgbClr val="303134"/>
                </a:solidFill>
              </a:rPr>
              <a:t>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Nunito"/>
              <a:buChar char="●"/>
            </a:pPr>
            <a:r>
              <a:rPr lang="tr" sz="1200">
                <a:solidFill>
                  <a:srgbClr val="303134"/>
                </a:solidFill>
              </a:rPr>
              <a:t>It uses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tr" sz="1200">
                <a:solidFill>
                  <a:srgbClr val="303134"/>
                </a:solidFill>
              </a:rPr>
              <a:t> and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tr" sz="1200">
                <a:solidFill>
                  <a:srgbClr val="303134"/>
                </a:solidFill>
              </a:rPr>
              <a:t> aggregations to calculate units sold, revenue, estimated cost, gross profit, gross margin, and distinct customers per product line.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Nunito"/>
              <a:buChar char="●"/>
            </a:pPr>
            <a:r>
              <a:rPr lang="tr" sz="1200">
                <a:solidFill>
                  <a:srgbClr val="303134"/>
                </a:solidFill>
              </a:rPr>
              <a:t>The inner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r>
              <a:rPr lang="tr" sz="1200">
                <a:solidFill>
                  <a:srgbClr val="303134"/>
                </a:solidFill>
              </a:rPr>
              <a:t> </a:t>
            </a:r>
            <a:r>
              <a:rPr b="1" lang="tr" sz="1200">
                <a:solidFill>
                  <a:srgbClr val="303134"/>
                </a:solidFill>
              </a:rPr>
              <a:t>aggregates transactional data</a:t>
            </a:r>
            <a:r>
              <a:rPr lang="tr" sz="1200">
                <a:solidFill>
                  <a:srgbClr val="303134"/>
                </a:solidFill>
              </a:rPr>
              <a:t> at the product-line level.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Nunito"/>
              <a:buChar char="●"/>
            </a:pPr>
            <a:r>
              <a:rPr lang="tr" sz="1200">
                <a:solidFill>
                  <a:srgbClr val="303134"/>
                </a:solidFill>
              </a:rPr>
              <a:t>The outer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LEFT JOIN</a:t>
            </a:r>
            <a:r>
              <a:rPr lang="tr" sz="1200">
                <a:solidFill>
                  <a:srgbClr val="30313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tr" sz="1200">
                <a:solidFill>
                  <a:srgbClr val="303134"/>
                </a:solidFill>
              </a:rPr>
              <a:t>ensures that product lines with no qualifying sales are still included in the report.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Font typeface="Nunito"/>
              <a:buChar char="●"/>
            </a:pP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COALESCE</a:t>
            </a:r>
            <a:r>
              <a:rPr lang="tr" sz="1200">
                <a:solidFill>
                  <a:srgbClr val="303134"/>
                </a:solidFill>
              </a:rPr>
              <a:t> is used to handle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tr" sz="1200">
                <a:solidFill>
                  <a:srgbClr val="303134"/>
                </a:solidFill>
              </a:rPr>
              <a:t> values so that missing sales data is displayed as zero.</a:t>
            </a:r>
            <a:br>
              <a:rPr lang="tr" sz="1200">
                <a:solidFill>
                  <a:srgbClr val="303134"/>
                </a:solidFill>
              </a:rPr>
            </a:br>
            <a:endParaRPr sz="1200">
              <a:solidFill>
                <a:srgbClr val="30313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50" title="Screenshot 2025-12-22 at 00.04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5075"/>
            <a:ext cx="8839204" cy="375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</p:txBody>
      </p:sp>
      <p:sp>
        <p:nvSpPr>
          <p:cNvPr id="417" name="Google Shape;417;p51"/>
          <p:cNvSpPr txBox="1"/>
          <p:nvPr>
            <p:ph idx="1" type="body"/>
          </p:nvPr>
        </p:nvSpPr>
        <p:spPr>
          <a:xfrm>
            <a:off x="0" y="1017800"/>
            <a:ext cx="4732800" cy="364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000000"/>
                </a:solidFill>
              </a:rPr>
              <a:t>This complex query is an employee-performance analytics reporting function.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000000"/>
                </a:solidFill>
              </a:rPr>
              <a:t>It joins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employees, customers</a:t>
            </a:r>
            <a:r>
              <a:rPr lang="tr" sz="1200">
                <a:solidFill>
                  <a:srgbClr val="000000"/>
                </a:solidFill>
              </a:rPr>
              <a:t>,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orders,order_details</a:t>
            </a:r>
            <a:r>
              <a:rPr lang="tr" sz="1200">
                <a:solidFill>
                  <a:srgbClr val="000000"/>
                </a:solidFill>
              </a:rPr>
              <a:t>, and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products</a:t>
            </a:r>
            <a:r>
              <a:rPr lang="tr" sz="1200">
                <a:solidFill>
                  <a:srgbClr val="000000"/>
                </a:solidFill>
              </a:rPr>
              <a:t> to </a:t>
            </a:r>
            <a:r>
              <a:rPr b="1" lang="tr" sz="1200">
                <a:solidFill>
                  <a:srgbClr val="000000"/>
                </a:solidFill>
              </a:rPr>
              <a:t>connect sales representatives to their specific product-line sales transactions.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lang="tr" sz="1200">
                <a:solidFill>
                  <a:srgbClr val="000000"/>
                </a:solidFill>
              </a:rPr>
              <a:t>It uses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tr" sz="1200">
                <a:solidFill>
                  <a:srgbClr val="000000"/>
                </a:solidFill>
              </a:rPr>
              <a:t> aggregations </a:t>
            </a:r>
            <a:r>
              <a:rPr lang="tr" sz="1200">
                <a:solidFill>
                  <a:srgbClr val="000000"/>
                </a:solidFill>
              </a:rPr>
              <a:t>to calculate the total revenue generated by each sales representative per product category.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000000"/>
                </a:solidFill>
              </a:rPr>
              <a:t>The </a:t>
            </a:r>
            <a:r>
              <a:rPr lang="tr" sz="1200">
                <a:solidFill>
                  <a:srgbClr val="188038"/>
                </a:solidFill>
              </a:rPr>
              <a:t>WHERE </a:t>
            </a:r>
            <a:r>
              <a:rPr lang="tr" sz="1200">
                <a:solidFill>
                  <a:srgbClr val="000000"/>
                </a:solidFill>
              </a:rPr>
              <a:t>clause filters the dataset to focus exclusively on employees holding the 'Sales Rep' job title.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lang="tr" sz="1200">
                <a:solidFill>
                  <a:srgbClr val="000000"/>
                </a:solidFill>
              </a:rPr>
              <a:t>The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r>
              <a:rPr lang="tr" sz="1200">
                <a:solidFill>
                  <a:srgbClr val="000000"/>
                </a:solidFill>
              </a:rPr>
              <a:t> </a:t>
            </a:r>
            <a:r>
              <a:rPr b="1" lang="tr" sz="1200">
                <a:solidFill>
                  <a:srgbClr val="000000"/>
                </a:solidFill>
              </a:rPr>
              <a:t>aggregates transactional data</a:t>
            </a:r>
            <a:r>
              <a:rPr lang="tr" sz="1200">
                <a:solidFill>
                  <a:srgbClr val="000000"/>
                </a:solidFill>
              </a:rPr>
              <a:t> at the </a:t>
            </a:r>
            <a:r>
              <a:rPr lang="tr" sz="1200">
                <a:solidFill>
                  <a:srgbClr val="000000"/>
                </a:solidFill>
              </a:rPr>
              <a:t>individual employee and product-line levels.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lang="tr" sz="1200">
                <a:solidFill>
                  <a:srgbClr val="000000"/>
                </a:solidFill>
              </a:rPr>
              <a:t>The </a:t>
            </a:r>
            <a:r>
              <a:rPr lang="tr" sz="1200">
                <a:solidFill>
                  <a:srgbClr val="188038"/>
                </a:solidFill>
              </a:rPr>
              <a:t>LIMIT </a:t>
            </a:r>
            <a:r>
              <a:rPr lang="tr" sz="1200">
                <a:solidFill>
                  <a:srgbClr val="000000"/>
                </a:solidFill>
              </a:rPr>
              <a:t>and </a:t>
            </a:r>
            <a:r>
              <a:rPr lang="tr" sz="1200">
                <a:solidFill>
                  <a:srgbClr val="188038"/>
                </a:solidFill>
              </a:rPr>
              <a:t>OFFSET </a:t>
            </a:r>
            <a:r>
              <a:rPr lang="tr" sz="1200">
                <a:solidFill>
                  <a:srgbClr val="000000"/>
                </a:solidFill>
              </a:rPr>
              <a:t>clauses are utilized to implement </a:t>
            </a:r>
            <a:r>
              <a:rPr b="1" lang="tr" sz="1200">
                <a:solidFill>
                  <a:srgbClr val="000000"/>
                </a:solidFill>
              </a:rPr>
              <a:t>pagination</a:t>
            </a:r>
            <a:r>
              <a:rPr lang="tr" sz="1200">
                <a:solidFill>
                  <a:srgbClr val="000000"/>
                </a:solidFill>
              </a:rPr>
              <a:t>.</a:t>
            </a:r>
            <a:br>
              <a:rPr lang="tr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</p:txBody>
      </p:sp>
      <p:pic>
        <p:nvPicPr>
          <p:cNvPr id="418" name="Google Shape;418;p51" title="Ekran görüntüsü 2025-12-21 2239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800" y="1017800"/>
            <a:ext cx="4411200" cy="28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423325" y="1346975"/>
            <a:ext cx="4445100" cy="27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/>
              <a:t>Lords of Data consists of 5 members: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tr" sz="1400"/>
              <a:t>Hüseyin Hayri DEDE (150220002)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Mainly responsible for the </a:t>
            </a:r>
            <a:r>
              <a:rPr lang="tr">
                <a:latin typeface="Roboto Mono"/>
                <a:ea typeface="Roboto Mono"/>
                <a:cs typeface="Roboto Mono"/>
                <a:sym typeface="Roboto Mono"/>
              </a:rPr>
              <a:t>employees</a:t>
            </a:r>
            <a:r>
              <a:rPr lang="tr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"/>
              <a:t>table, as well as the </a:t>
            </a:r>
            <a:r>
              <a:rPr lang="tr">
                <a:latin typeface="Roboto Mono"/>
                <a:ea typeface="Roboto Mono"/>
                <a:cs typeface="Roboto Mono"/>
                <a:sym typeface="Roboto Mono"/>
              </a:rPr>
              <a:t>employee_reports</a:t>
            </a:r>
            <a:r>
              <a:rPr lang="tr"/>
              <a:t> </a:t>
            </a:r>
            <a:r>
              <a:rPr lang="tr"/>
              <a:t>table.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Dashboard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Employee </a:t>
            </a:r>
            <a:r>
              <a:rPr lang="tr"/>
              <a:t>hierarchy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Employee reporting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Sales and employee performance  analytics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6" name="Google Shape;116;p16"/>
          <p:cNvSpPr txBox="1"/>
          <p:nvPr/>
        </p:nvSpPr>
        <p:spPr>
          <a:xfrm>
            <a:off x="4627800" y="853575"/>
            <a:ext cx="45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7" name="Google Shape;117;p16" title="Ekran görüntüsü 2025-12-21 1536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625" y="1737275"/>
            <a:ext cx="3935050" cy="218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 title="Ekran görüntüsü 2025-12-21 1536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625" y="99375"/>
            <a:ext cx="3935049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 title="Ekran görüntüsü 2025-12-21 15361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625" y="3973600"/>
            <a:ext cx="3927474" cy="87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pic>
        <p:nvPicPr>
          <p:cNvPr id="121" name="Google Shape;121;p16" title="WhatsApp Image 2023-08-26 at 17.48.05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7625" y="99375"/>
            <a:ext cx="1149225" cy="137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52" title="Ekran görüntüsü 2025-12-22 0014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25" y="938675"/>
            <a:ext cx="7510476" cy="36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</p:txBody>
      </p:sp>
      <p:sp>
        <p:nvSpPr>
          <p:cNvPr id="430" name="Google Shape;430;p53"/>
          <p:cNvSpPr txBox="1"/>
          <p:nvPr>
            <p:ph idx="1" type="body"/>
          </p:nvPr>
        </p:nvSpPr>
        <p:spPr>
          <a:xfrm>
            <a:off x="0" y="1017800"/>
            <a:ext cx="4732800" cy="364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000000"/>
                </a:solidFill>
              </a:rPr>
              <a:t>This query is an employee productivity and efficiency tracking function.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000000"/>
                </a:solidFill>
              </a:rPr>
              <a:t>It performs a sequence of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LEFT JOIN</a:t>
            </a:r>
            <a:r>
              <a:rPr lang="tr" sz="1200">
                <a:solidFill>
                  <a:srgbClr val="000000"/>
                </a:solidFill>
              </a:rPr>
              <a:t>s starting from the employees table to customers and orders to map the relationship between sales staff and their transaction history.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lang="tr" sz="1200">
                <a:solidFill>
                  <a:srgbClr val="000000"/>
                </a:solidFill>
              </a:rPr>
              <a:t>It uses the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tr" sz="1200">
                <a:solidFill>
                  <a:srgbClr val="188038"/>
                </a:solidFill>
              </a:rPr>
              <a:t> </a:t>
            </a:r>
            <a:r>
              <a:rPr lang="tr" sz="1200">
                <a:solidFill>
                  <a:srgbClr val="000000"/>
                </a:solidFill>
              </a:rPr>
              <a:t>aggregation to calculate both the total number of customers assigned to a representative and their orders.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tr" sz="1200">
                <a:solidFill>
                  <a:srgbClr val="000000"/>
                </a:solidFill>
              </a:rPr>
              <a:t>The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tr" sz="1200">
                <a:solidFill>
                  <a:srgbClr val="188038"/>
                </a:solidFill>
              </a:rPr>
              <a:t> </a:t>
            </a:r>
            <a:r>
              <a:rPr lang="tr" sz="1200">
                <a:solidFill>
                  <a:srgbClr val="000000"/>
                </a:solidFill>
              </a:rPr>
              <a:t>clause filters the dataset to focus exclusively on employees holding the 'Sales Rep' job title.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lang="tr" sz="1200">
                <a:solidFill>
                  <a:srgbClr val="000000"/>
                </a:solidFill>
              </a:rPr>
              <a:t>The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r>
              <a:rPr lang="tr" sz="1200">
                <a:solidFill>
                  <a:srgbClr val="000000"/>
                </a:solidFill>
              </a:rPr>
              <a:t> </a:t>
            </a:r>
            <a:r>
              <a:rPr b="1" lang="tr" sz="1200">
                <a:solidFill>
                  <a:srgbClr val="000000"/>
                </a:solidFill>
              </a:rPr>
              <a:t>aggregates transactional data</a:t>
            </a:r>
            <a:r>
              <a:rPr lang="tr" sz="1200">
                <a:solidFill>
                  <a:srgbClr val="000000"/>
                </a:solidFill>
              </a:rPr>
              <a:t> at the individual employee level.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lang="tr" sz="1200">
                <a:solidFill>
                  <a:srgbClr val="000000"/>
                </a:solidFill>
              </a:rPr>
              <a:t>The </a:t>
            </a:r>
            <a:r>
              <a:rPr lang="tr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lang="tr" sz="1200">
                <a:solidFill>
                  <a:srgbClr val="188038"/>
                </a:solidFill>
              </a:rPr>
              <a:t> </a:t>
            </a:r>
            <a:r>
              <a:rPr lang="tr" sz="1200">
                <a:solidFill>
                  <a:srgbClr val="000000"/>
                </a:solidFill>
              </a:rPr>
              <a:t>clause serves as a critical filter to choose "unproductive" representatives who have zero successful orders (order_count = 0).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431" name="Google Shape;431;p53" title="Ekran görüntüsü 2025-12-21 2243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800" y="1017801"/>
            <a:ext cx="4419601" cy="26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Complex Queries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4" title="Ekran görüntüsü 2025-12-22 0013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0" cy="219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Testing</a:t>
            </a:r>
            <a:endParaRPr/>
          </a:p>
        </p:txBody>
      </p:sp>
      <p:sp>
        <p:nvSpPr>
          <p:cNvPr id="443" name="Google Shape;443;p55"/>
          <p:cNvSpPr txBox="1"/>
          <p:nvPr>
            <p:ph idx="1" type="body"/>
          </p:nvPr>
        </p:nvSpPr>
        <p:spPr>
          <a:xfrm>
            <a:off x="211675" y="1017800"/>
            <a:ext cx="4166100" cy="3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Char char="●"/>
            </a:pPr>
            <a:r>
              <a:rPr lang="tr" sz="1200">
                <a:solidFill>
                  <a:srgbClr val="303134"/>
                </a:solidFill>
              </a:rPr>
              <a:t>The application is functional and secure.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Char char="●"/>
            </a:pPr>
            <a:r>
              <a:rPr lang="tr" sz="1200">
                <a:solidFill>
                  <a:srgbClr val="303134"/>
                </a:solidFill>
              </a:rPr>
              <a:t>It </a:t>
            </a:r>
            <a:r>
              <a:rPr b="1" lang="tr" sz="1200">
                <a:solidFill>
                  <a:srgbClr val="303134"/>
                </a:solidFill>
              </a:rPr>
              <a:t>preserves database integrity</a:t>
            </a:r>
            <a:r>
              <a:rPr lang="tr" sz="1200">
                <a:solidFill>
                  <a:srgbClr val="303134"/>
                </a:solidFill>
              </a:rPr>
              <a:t> as needed.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Char char="●"/>
            </a:pPr>
            <a:r>
              <a:rPr lang="tr" sz="1200">
                <a:solidFill>
                  <a:srgbClr val="303134"/>
                </a:solidFill>
              </a:rPr>
              <a:t>The </a:t>
            </a:r>
            <a:r>
              <a:rPr lang="tr" sz="1200">
                <a:solidFill>
                  <a:srgbClr val="303134"/>
                </a:solidFill>
              </a:rPr>
              <a:t>database</a:t>
            </a:r>
            <a:r>
              <a:rPr lang="tr" sz="1200">
                <a:solidFill>
                  <a:srgbClr val="303134"/>
                </a:solidFill>
              </a:rPr>
              <a:t> was tested against </a:t>
            </a:r>
            <a:r>
              <a:rPr b="1" lang="tr" sz="1200">
                <a:solidFill>
                  <a:srgbClr val="303134"/>
                </a:solidFill>
              </a:rPr>
              <a:t>SQL injection</a:t>
            </a:r>
            <a:r>
              <a:rPr b="1" lang="tr" sz="1200">
                <a:solidFill>
                  <a:srgbClr val="303134"/>
                </a:solidFill>
              </a:rPr>
              <a:t>s</a:t>
            </a:r>
            <a:r>
              <a:rPr b="1" lang="tr" sz="1200">
                <a:solidFill>
                  <a:srgbClr val="303134"/>
                </a:solidFill>
              </a:rPr>
              <a:t>. </a:t>
            </a:r>
            <a:r>
              <a:rPr lang="tr" sz="1200">
                <a:solidFill>
                  <a:srgbClr val="303134"/>
                </a:solidFill>
              </a:rPr>
              <a:t>It handles injections.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Char char="●"/>
            </a:pPr>
            <a:r>
              <a:rPr lang="tr" sz="1200">
                <a:solidFill>
                  <a:srgbClr val="303134"/>
                </a:solidFill>
              </a:rPr>
              <a:t>The app was also tested against bad data, and it passed this test as well because it </a:t>
            </a:r>
            <a:r>
              <a:rPr b="1" lang="tr" sz="1200">
                <a:solidFill>
                  <a:srgbClr val="303134"/>
                </a:solidFill>
              </a:rPr>
              <a:t>validates user inputs server-side</a:t>
            </a:r>
            <a:r>
              <a:rPr lang="tr" sz="1200">
                <a:solidFill>
                  <a:srgbClr val="303134"/>
                </a:solidFill>
              </a:rPr>
              <a:t> (type checks, required fields, etc.) and forbids bad data.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Char char="●"/>
            </a:pPr>
            <a:r>
              <a:rPr lang="tr" sz="1200">
                <a:solidFill>
                  <a:srgbClr val="303134"/>
                </a:solidFill>
              </a:rPr>
              <a:t>It enforces role-based access control: </a:t>
            </a:r>
            <a:r>
              <a:rPr b="1" lang="tr" sz="1200">
                <a:solidFill>
                  <a:srgbClr val="303134"/>
                </a:solidFill>
              </a:rPr>
              <a:t>only employees can manage products and only authorized roles can access reports/analytics pages</a:t>
            </a:r>
            <a:r>
              <a:rPr lang="tr" sz="1200">
                <a:solidFill>
                  <a:srgbClr val="303134"/>
                </a:solidFill>
              </a:rPr>
              <a:t>. We attempted to break into other customers’ orders or employee pages, and failed to do so.</a:t>
            </a:r>
            <a:endParaRPr sz="1200">
              <a:solidFill>
                <a:srgbClr val="30313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200"/>
              <a:buChar char="●"/>
            </a:pPr>
            <a:r>
              <a:rPr lang="tr" sz="1200">
                <a:solidFill>
                  <a:srgbClr val="303134"/>
                </a:solidFill>
              </a:rPr>
              <a:t>It prevents inconsistent references </a:t>
            </a:r>
            <a:r>
              <a:rPr b="1" lang="tr" sz="1200">
                <a:solidFill>
                  <a:srgbClr val="303134"/>
                </a:solidFill>
              </a:rPr>
              <a:t>using normalized tables</a:t>
            </a:r>
            <a:r>
              <a:rPr lang="tr" sz="1200">
                <a:solidFill>
                  <a:srgbClr val="303134"/>
                </a:solidFill>
              </a:rPr>
              <a:t>, as well as database integrity.</a:t>
            </a:r>
            <a:endParaRPr sz="1200">
              <a:solidFill>
                <a:srgbClr val="303134"/>
              </a:solidFill>
            </a:endParaRPr>
          </a:p>
        </p:txBody>
      </p:sp>
      <p:pic>
        <p:nvPicPr>
          <p:cNvPr id="444" name="Google Shape;444;p55" title="Screenshot 2025-12-21 at 18.17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800"/>
            <a:ext cx="4496952" cy="12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5" title="Screenshot 2025-12-21 at 18.23.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92950"/>
            <a:ext cx="4496952" cy="177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Questions</a:t>
            </a:r>
            <a:endParaRPr/>
          </a:p>
        </p:txBody>
      </p:sp>
      <p:sp>
        <p:nvSpPr>
          <p:cNvPr id="451" name="Google Shape;451;p5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If you have any questions, we would love to answer them!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/>
          <p:nvPr>
            <p:ph type="ctrTitle"/>
          </p:nvPr>
        </p:nvSpPr>
        <p:spPr>
          <a:xfrm>
            <a:off x="952650" y="2107325"/>
            <a:ext cx="7238700" cy="11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r" sz="6200"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b="1" sz="6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423325" y="1346975"/>
            <a:ext cx="4445100" cy="32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/>
              <a:t>Lords of Data consists of 5 members: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tr" sz="1400"/>
              <a:t>Ahmet Said Genç (150220092)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Mainly responsible for the </a:t>
            </a:r>
            <a:r>
              <a:rPr lang="tr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r>
              <a:rPr lang="tr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"/>
              <a:t>table.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Login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Feel lucky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Search and sort mechanism for employees’ customer 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Customers CRUD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Product sort logic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UI </a:t>
            </a:r>
            <a:r>
              <a:rPr lang="tr"/>
              <a:t>enhancements</a:t>
            </a:r>
            <a:r>
              <a:rPr lang="tr"/>
              <a:t>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" name="Google Shape;127;p17"/>
          <p:cNvSpPr txBox="1"/>
          <p:nvPr/>
        </p:nvSpPr>
        <p:spPr>
          <a:xfrm>
            <a:off x="4627800" y="853575"/>
            <a:ext cx="45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8" name="Google Shape;128;p17" title="Screenshot from 2025-12-21 20-37-22.png"/>
          <p:cNvPicPr preferRelativeResize="0"/>
          <p:nvPr/>
        </p:nvPicPr>
        <p:blipFill rotWithShape="1">
          <a:blip r:embed="rId3">
            <a:alphaModFix/>
          </a:blip>
          <a:srcRect b="0" l="16106" r="16106" t="0"/>
          <a:stretch/>
        </p:blipFill>
        <p:spPr>
          <a:xfrm>
            <a:off x="5390625" y="1821375"/>
            <a:ext cx="3313173" cy="193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 title="Screenshot from 2025-12-21 20-35-58.png"/>
          <p:cNvPicPr preferRelativeResize="0"/>
          <p:nvPr/>
        </p:nvPicPr>
        <p:blipFill rotWithShape="1">
          <a:blip r:embed="rId4">
            <a:alphaModFix/>
          </a:blip>
          <a:srcRect b="7734" l="0" r="0" t="7734"/>
          <a:stretch/>
        </p:blipFill>
        <p:spPr>
          <a:xfrm>
            <a:off x="5390625" y="99375"/>
            <a:ext cx="3313173" cy="169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 title="Screenshot from 2025-12-21 20-33-17.png"/>
          <p:cNvPicPr preferRelativeResize="0"/>
          <p:nvPr/>
        </p:nvPicPr>
        <p:blipFill rotWithShape="1">
          <a:blip r:embed="rId5">
            <a:alphaModFix/>
          </a:blip>
          <a:srcRect b="24365" l="0" r="0" t="24370"/>
          <a:stretch/>
        </p:blipFill>
        <p:spPr>
          <a:xfrm>
            <a:off x="5390625" y="3792925"/>
            <a:ext cx="3313173" cy="10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pic>
        <p:nvPicPr>
          <p:cNvPr id="132" name="Google Shape;132;p17" title="myphoto.jpeg"/>
          <p:cNvPicPr preferRelativeResize="0"/>
          <p:nvPr/>
        </p:nvPicPr>
        <p:blipFill rotWithShape="1">
          <a:blip r:embed="rId6">
            <a:alphaModFix/>
          </a:blip>
          <a:srcRect b="6560" l="0" r="0" t="6551"/>
          <a:stretch/>
        </p:blipFill>
        <p:spPr>
          <a:xfrm>
            <a:off x="4024063" y="287813"/>
            <a:ext cx="1327575" cy="1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423325" y="1346975"/>
            <a:ext cx="4516200" cy="3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/>
              <a:t>Lords of Data consists of 5 members: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tr" sz="1400"/>
              <a:t>Erce Baran Keskin (070220716)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Mainly responsible for the </a:t>
            </a:r>
            <a:r>
              <a:rPr lang="tr">
                <a:latin typeface="Roboto Mono"/>
                <a:ea typeface="Roboto Mono"/>
                <a:cs typeface="Roboto Mono"/>
                <a:sym typeface="Roboto Mono"/>
              </a:rPr>
              <a:t>products</a:t>
            </a:r>
            <a:r>
              <a:rPr lang="tr"/>
              <a:t> </a:t>
            </a:r>
            <a:r>
              <a:rPr lang="tr"/>
              <a:t>table, as well as the </a:t>
            </a:r>
            <a:r>
              <a:rPr lang="tr">
                <a:solidFill>
                  <a:srgbClr val="303134"/>
                </a:solidFill>
                <a:latin typeface="Roboto Mono"/>
                <a:ea typeface="Roboto Mono"/>
                <a:cs typeface="Roboto Mono"/>
                <a:sym typeface="Roboto Mono"/>
              </a:rPr>
              <a:t>productlines</a:t>
            </a:r>
            <a:r>
              <a:rPr lang="tr"/>
              <a:t> table.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Contributed to the Products, Manage Products, and Product Line Report pages.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Performed performance analytics per product line.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8" name="Google Shape;138;p18"/>
          <p:cNvSpPr txBox="1"/>
          <p:nvPr/>
        </p:nvSpPr>
        <p:spPr>
          <a:xfrm>
            <a:off x="4653100" y="843950"/>
            <a:ext cx="45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9" name="Google Shape;139;p18" title="Screenshot 2025-12-21 at 18.40.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375" y="118050"/>
            <a:ext cx="3789548" cy="156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title="Screenshot 2025-12-21 at 18.41.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525" y="3116675"/>
            <a:ext cx="3794401" cy="17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 title="Screenshot 2025-12-21 at 18.43.1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950" y="1788925"/>
            <a:ext cx="3794401" cy="1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5550" y="141863"/>
            <a:ext cx="1144075" cy="11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Overview of ClassicModels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423325" y="1273800"/>
            <a:ext cx="6908100" cy="4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303134"/>
              </a:buClr>
              <a:buSzPts val="1500"/>
              <a:buFont typeface="Arial"/>
              <a:buChar char="●"/>
            </a:pPr>
            <a:r>
              <a:rPr lang="tr" sz="1500">
                <a:solidFill>
                  <a:srgbClr val="303134"/>
                </a:solidFill>
              </a:rPr>
              <a:t>ClassicModels is a relational database-powered full-stack web application for a retailer of scale models (classic cars, motorcycles, planes).</a:t>
            </a:r>
            <a:endParaRPr b="1" sz="1500">
              <a:solidFill>
                <a:srgbClr val="30313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500"/>
              <a:buFont typeface="Nunito"/>
              <a:buChar char="●"/>
            </a:pPr>
            <a:r>
              <a:rPr lang="tr" sz="1500">
                <a:solidFill>
                  <a:srgbClr val="303134"/>
                </a:solidFill>
              </a:rPr>
              <a:t>The motivation behind its creation was to automate an otherwise poorly managed system. Our application utilises MySQL and Flask to fasten procedures. </a:t>
            </a:r>
            <a:endParaRPr sz="1500">
              <a:solidFill>
                <a:srgbClr val="30313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500"/>
              <a:buFont typeface="Nunito"/>
              <a:buChar char="●"/>
            </a:pPr>
            <a:r>
              <a:rPr lang="tr" sz="1500">
                <a:solidFill>
                  <a:srgbClr val="303134"/>
                </a:solidFill>
              </a:rPr>
              <a:t>The goals of the project were:</a:t>
            </a:r>
            <a:endParaRPr sz="1500">
              <a:solidFill>
                <a:srgbClr val="303134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500"/>
              <a:buFont typeface="Arial"/>
              <a:buChar char="○"/>
            </a:pPr>
            <a:r>
              <a:rPr lang="tr" sz="1500">
                <a:solidFill>
                  <a:srgbClr val="303134"/>
                </a:solidFill>
              </a:rPr>
              <a:t>To build distinct portals for </a:t>
            </a:r>
            <a:r>
              <a:rPr b="1" lang="tr" sz="1500">
                <a:solidFill>
                  <a:srgbClr val="303134"/>
                </a:solidFill>
              </a:rPr>
              <a:t>Customers</a:t>
            </a:r>
            <a:r>
              <a:rPr lang="tr" sz="1500">
                <a:solidFill>
                  <a:srgbClr val="303134"/>
                </a:solidFill>
              </a:rPr>
              <a:t>, </a:t>
            </a:r>
            <a:r>
              <a:rPr b="1" lang="tr" sz="1500">
                <a:solidFill>
                  <a:srgbClr val="303134"/>
                </a:solidFill>
              </a:rPr>
              <a:t>Employees</a:t>
            </a:r>
            <a:r>
              <a:rPr lang="tr" sz="1500">
                <a:solidFill>
                  <a:srgbClr val="303134"/>
                </a:solidFill>
              </a:rPr>
              <a:t>, and </a:t>
            </a:r>
            <a:r>
              <a:rPr b="1" lang="tr" sz="1500">
                <a:solidFill>
                  <a:srgbClr val="303134"/>
                </a:solidFill>
              </a:rPr>
              <a:t>Managers </a:t>
            </a:r>
            <a:r>
              <a:rPr lang="tr" sz="1500">
                <a:solidFill>
                  <a:srgbClr val="303134"/>
                </a:solidFill>
              </a:rPr>
              <a:t>for security.</a:t>
            </a:r>
            <a:endParaRPr sz="1500">
              <a:solidFill>
                <a:srgbClr val="303134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500"/>
              <a:buFont typeface="Nunito"/>
              <a:buChar char="○"/>
            </a:pPr>
            <a:r>
              <a:rPr lang="tr" sz="1500">
                <a:solidFill>
                  <a:srgbClr val="303134"/>
                </a:solidFill>
              </a:rPr>
              <a:t>To create data-driven real-time analytics depending on sales data to make it easier for managers to interpret their data.</a:t>
            </a:r>
            <a:endParaRPr sz="1500">
              <a:solidFill>
                <a:srgbClr val="303134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500"/>
              <a:buFont typeface="Nunito"/>
              <a:buChar char="○"/>
            </a:pPr>
            <a:r>
              <a:rPr lang="tr" sz="1500">
                <a:solidFill>
                  <a:srgbClr val="303134"/>
                </a:solidFill>
              </a:rPr>
              <a:t>To enforce business rules at the database level.</a:t>
            </a:r>
            <a:endParaRPr sz="1500">
              <a:solidFill>
                <a:srgbClr val="303134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500"/>
              <a:buFont typeface="Nunito"/>
              <a:buChar char="○"/>
            </a:pPr>
            <a:r>
              <a:rPr lang="tr" sz="1500">
                <a:solidFill>
                  <a:srgbClr val="303134"/>
                </a:solidFill>
              </a:rPr>
              <a:t>To remove manual calculation errors.</a:t>
            </a:r>
            <a:endParaRPr sz="1500">
              <a:solidFill>
                <a:srgbClr val="303134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03134"/>
              </a:buClr>
              <a:buSzPts val="1500"/>
              <a:buFont typeface="Nunito"/>
              <a:buChar char="○"/>
            </a:pPr>
            <a:r>
              <a:rPr lang="tr" sz="1500">
                <a:solidFill>
                  <a:srgbClr val="303134"/>
                </a:solidFill>
              </a:rPr>
              <a:t>To </a:t>
            </a:r>
            <a:r>
              <a:rPr lang="tr" sz="1500">
                <a:solidFill>
                  <a:srgbClr val="303134"/>
                </a:solidFill>
              </a:rPr>
              <a:t>optimize storage and access.</a:t>
            </a:r>
            <a:endParaRPr sz="1500">
              <a:solidFill>
                <a:srgbClr val="30313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30313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311700" y="410000"/>
            <a:ext cx="85494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700"/>
              <a:t>Full ER Diagram (Chen Notation)</a:t>
            </a:r>
            <a:endParaRPr sz="2700"/>
          </a:p>
        </p:txBody>
      </p:sp>
      <p:pic>
        <p:nvPicPr>
          <p:cNvPr id="155" name="Google Shape;155;p20" title="database_er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00" y="999000"/>
            <a:ext cx="8839200" cy="372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 title="Screenshot 2025-12-21 at 18.50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522" y="2946175"/>
            <a:ext cx="4188778" cy="189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ER-to-Relational Mapping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108475" y="1212000"/>
            <a:ext cx="4535100" cy="3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The orderdetails entity is a </a:t>
            </a:r>
            <a:r>
              <a:rPr b="1" lang="tr" sz="1300"/>
              <a:t>weak entity</a:t>
            </a:r>
            <a:r>
              <a:rPr lang="tr" sz="1300"/>
              <a:t> that is used to </a:t>
            </a:r>
            <a:r>
              <a:rPr b="1" lang="tr" sz="1300"/>
              <a:t>resolve the many-to-many relationship</a:t>
            </a:r>
            <a:r>
              <a:rPr lang="tr" sz="1300"/>
              <a:t> between 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product</a:t>
            </a:r>
            <a:r>
              <a:rPr lang="tr" sz="1300"/>
              <a:t> and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tr" sz="1300"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The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Has</a:t>
            </a:r>
            <a:r>
              <a:rPr lang="tr" sz="1300"/>
              <a:t> and 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RefersT</a:t>
            </a:r>
            <a:r>
              <a:rPr lang="tr" sz="1300">
                <a:latin typeface="Roboto Mono"/>
                <a:ea typeface="Roboto Mono"/>
                <a:cs typeface="Roboto Mono"/>
                <a:sym typeface="Roboto Mono"/>
              </a:rPr>
              <a:t>o</a:t>
            </a:r>
            <a:r>
              <a:rPr lang="tr" sz="1300"/>
              <a:t> identifying relationships were built into this table using the </a:t>
            </a:r>
            <a:r>
              <a:rPr lang="tr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orderNumber</a:t>
            </a:r>
            <a:r>
              <a:rPr lang="tr" sz="13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" sz="1300"/>
              <a:t>and </a:t>
            </a:r>
            <a:r>
              <a:rPr lang="tr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productCode</a:t>
            </a:r>
            <a:r>
              <a:rPr lang="tr" sz="13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" sz="1300"/>
              <a:t>FKs </a:t>
            </a:r>
            <a:r>
              <a:rPr lang="tr" sz="1300"/>
              <a:t>respectively. 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When mapping, we used a </a:t>
            </a:r>
            <a:r>
              <a:rPr b="1" lang="tr" sz="1300"/>
              <a:t>surrogate key </a:t>
            </a:r>
            <a:r>
              <a:rPr lang="tr" sz="1300"/>
              <a:t>(</a:t>
            </a:r>
            <a:r>
              <a:rPr lang="tr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orderDetailsNumber</a:t>
            </a:r>
            <a:r>
              <a:rPr lang="tr" sz="1300"/>
              <a:t>) instead of relying on the candidate key alone to </a:t>
            </a:r>
            <a:r>
              <a:rPr lang="tr" sz="1300"/>
              <a:t>simplify</a:t>
            </a:r>
            <a:r>
              <a:rPr lang="tr" sz="1300"/>
              <a:t> operations. 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sz="1300"/>
              <a:t>Integrity constraints were also included to cascade changes in identification data of the order or product in the entry.</a:t>
            </a:r>
            <a:endParaRPr sz="1300"/>
          </a:p>
        </p:txBody>
      </p:sp>
      <p:pic>
        <p:nvPicPr>
          <p:cNvPr id="163" name="Google Shape;163;p21" title="Screenshot 2025-12-21 at 00.28.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688" y="971025"/>
            <a:ext cx="4208326" cy="182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1"/>
          <p:cNvCxnSpPr>
            <a:stCxn id="165" idx="4"/>
            <a:endCxn id="166" idx="0"/>
          </p:cNvCxnSpPr>
          <p:nvPr/>
        </p:nvCxnSpPr>
        <p:spPr>
          <a:xfrm rot="5400000">
            <a:off x="5036775" y="3111788"/>
            <a:ext cx="1670100" cy="1002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7" name="Google Shape;167;p21"/>
          <p:cNvCxnSpPr>
            <a:stCxn id="168" idx="4"/>
            <a:endCxn id="169" idx="6"/>
          </p:cNvCxnSpPr>
          <p:nvPr/>
        </p:nvCxnSpPr>
        <p:spPr>
          <a:xfrm rot="5400000">
            <a:off x="5333100" y="2694825"/>
            <a:ext cx="2551800" cy="9027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5" name="Google Shape;165;p21"/>
          <p:cNvSpPr/>
          <p:nvPr/>
        </p:nvSpPr>
        <p:spPr>
          <a:xfrm>
            <a:off x="5412075" y="1894838"/>
            <a:ext cx="1019700" cy="43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6550500" y="1438275"/>
            <a:ext cx="1019700" cy="43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12075" y="4281425"/>
            <a:ext cx="745500" cy="28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5486625" y="3996888"/>
            <a:ext cx="670200" cy="140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